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0"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p:scale>
          <a:sx n="95" d="100"/>
          <a:sy n="95" d="100"/>
        </p:scale>
        <p:origin x="1760"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julius-heitkoetter/genetic_quantum_algorith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ov"/><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png"/><Relationship Id="rId5" Type="http://schemas.openxmlformats.org/officeDocument/2006/relationships/slideLayout" Target="../slideLayouts/slideLayout2.xml"/><Relationship Id="rId10" Type="http://schemas.openxmlformats.org/officeDocument/2006/relationships/hyperlink" Target="https://github.com/julius-heitkoetter/genetic_quantum_algorithm/tree/main/sample_outputs" TargetMode="External"/><Relationship Id="rId4" Type="http://schemas.openxmlformats.org/officeDocument/2006/relationships/video" Target="../media/media2.mov"/><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AE2D-64D8-89CC-E8E6-860A59D9C6A7}"/>
              </a:ext>
            </a:extLst>
          </p:cNvPr>
          <p:cNvSpPr>
            <a:spLocks noGrp="1"/>
          </p:cNvSpPr>
          <p:nvPr>
            <p:ph type="ctrTitle"/>
          </p:nvPr>
        </p:nvSpPr>
        <p:spPr/>
        <p:txBody>
          <a:bodyPr/>
          <a:lstStyle/>
          <a:p>
            <a:r>
              <a:rPr lang="en-US" dirty="0"/>
              <a:t>Quantum vs classical genetic algorithms</a:t>
            </a:r>
          </a:p>
        </p:txBody>
      </p:sp>
      <p:sp>
        <p:nvSpPr>
          <p:cNvPr id="3" name="Subtitle 2">
            <a:extLst>
              <a:ext uri="{FF2B5EF4-FFF2-40B4-BE49-F238E27FC236}">
                <a16:creationId xmlns:a16="http://schemas.microsoft.com/office/drawing/2014/main" id="{592B7C32-162C-8D08-CF4A-6306314CEB32}"/>
              </a:ext>
            </a:extLst>
          </p:cNvPr>
          <p:cNvSpPr>
            <a:spLocks noGrp="1"/>
          </p:cNvSpPr>
          <p:nvPr>
            <p:ph type="subTitle" idx="1"/>
          </p:nvPr>
        </p:nvSpPr>
        <p:spPr/>
        <p:txBody>
          <a:bodyPr/>
          <a:lstStyle/>
          <a:p>
            <a:r>
              <a:rPr lang="en-US" dirty="0"/>
              <a:t>A comparison between quantum and classical neural networks through the lens of a genetic algorithm simulation.</a:t>
            </a:r>
          </a:p>
        </p:txBody>
      </p:sp>
    </p:spTree>
    <p:extLst>
      <p:ext uri="{BB962C8B-B14F-4D97-AF65-F5344CB8AC3E}">
        <p14:creationId xmlns:p14="http://schemas.microsoft.com/office/powerpoint/2010/main" val="84632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834F-5A9C-6931-95DA-7C5A8B2ABCBF}"/>
              </a:ext>
            </a:extLst>
          </p:cNvPr>
          <p:cNvSpPr>
            <a:spLocks noGrp="1"/>
          </p:cNvSpPr>
          <p:nvPr>
            <p:ph type="title"/>
          </p:nvPr>
        </p:nvSpPr>
        <p:spPr/>
        <p:txBody>
          <a:bodyPr/>
          <a:lstStyle/>
          <a:p>
            <a:r>
              <a:rPr lang="en-US" dirty="0"/>
              <a:t>Thanks for your time!</a:t>
            </a:r>
          </a:p>
        </p:txBody>
      </p:sp>
      <p:sp>
        <p:nvSpPr>
          <p:cNvPr id="5" name="Rounded Rectangle 4">
            <a:extLst>
              <a:ext uri="{FF2B5EF4-FFF2-40B4-BE49-F238E27FC236}">
                <a16:creationId xmlns:a16="http://schemas.microsoft.com/office/drawing/2014/main" id="{DC89731C-1C42-A50A-B131-E74D83D06D26}"/>
              </a:ext>
            </a:extLst>
          </p:cNvPr>
          <p:cNvSpPr/>
          <p:nvPr/>
        </p:nvSpPr>
        <p:spPr>
          <a:xfrm>
            <a:off x="161967" y="2675506"/>
            <a:ext cx="4262115" cy="212509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err="1"/>
              <a:t>Github</a:t>
            </a:r>
            <a:r>
              <a:rPr lang="en-US" sz="2800" dirty="0"/>
              <a:t> Repo:</a:t>
            </a:r>
          </a:p>
          <a:p>
            <a:pPr algn="ctr"/>
            <a:endParaRPr lang="en-US" sz="2800" dirty="0"/>
          </a:p>
          <a:p>
            <a:pPr algn="ctr"/>
            <a:r>
              <a:rPr lang="en-US" sz="2000" dirty="0">
                <a:hlinkClick r:id="rId2"/>
              </a:rPr>
              <a:t>https://github.com/julius-heitkoetter/genetic_quantum_algorithm</a:t>
            </a:r>
            <a:endParaRPr lang="en-US" sz="2000" dirty="0"/>
          </a:p>
          <a:p>
            <a:endParaRPr lang="en-US" sz="2800" dirty="0"/>
          </a:p>
        </p:txBody>
      </p:sp>
      <p:sp>
        <p:nvSpPr>
          <p:cNvPr id="8" name="Rounded Rectangle 7">
            <a:extLst>
              <a:ext uri="{FF2B5EF4-FFF2-40B4-BE49-F238E27FC236}">
                <a16:creationId xmlns:a16="http://schemas.microsoft.com/office/drawing/2014/main" id="{05FD26E4-31DA-1125-680B-9284EB996870}"/>
              </a:ext>
            </a:extLst>
          </p:cNvPr>
          <p:cNvSpPr/>
          <p:nvPr/>
        </p:nvSpPr>
        <p:spPr>
          <a:xfrm>
            <a:off x="4854388" y="2057401"/>
            <a:ext cx="6947045" cy="419146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Sources:</a:t>
            </a:r>
          </a:p>
          <a:p>
            <a:pPr algn="ctr"/>
            <a:endParaRPr lang="en-US" sz="2800" dirty="0"/>
          </a:p>
          <a:p>
            <a:pPr algn="ctr"/>
            <a:r>
              <a:rPr lang="en-US" sz="2000" dirty="0">
                <a:effectLst/>
              </a:rPr>
              <a:t>King, J. (2019, July 2). </a:t>
            </a:r>
            <a:r>
              <a:rPr lang="en-US" sz="2000" i="1" dirty="0">
                <a:effectLst/>
              </a:rPr>
              <a:t>Quantum-Assisted Genetic Algorithm</a:t>
            </a:r>
            <a:r>
              <a:rPr lang="en-US" sz="2000" dirty="0">
                <a:effectLst/>
              </a:rPr>
              <a:t>. Retrieved February 3, 2023, from https://</a:t>
            </a:r>
            <a:r>
              <a:rPr lang="en-US" sz="2000" dirty="0" err="1">
                <a:effectLst/>
              </a:rPr>
              <a:t>arxiv.org</a:t>
            </a:r>
            <a:r>
              <a:rPr lang="en-US" sz="2000" dirty="0">
                <a:effectLst/>
              </a:rPr>
              <a:t>/pdf/1907.00707.pdf </a:t>
            </a:r>
          </a:p>
          <a:p>
            <a:pPr algn="ctr"/>
            <a:endParaRPr lang="en-US" sz="2000" dirty="0"/>
          </a:p>
          <a:p>
            <a:pPr algn="ctr"/>
            <a:r>
              <a:rPr lang="en-US" sz="2000" dirty="0">
                <a:effectLst/>
              </a:rPr>
              <a:t>Team, T. Q. (2022, November 29). </a:t>
            </a:r>
            <a:r>
              <a:rPr lang="en-US" sz="2000" i="1" dirty="0">
                <a:effectLst/>
              </a:rPr>
              <a:t>Hybrid quantum-classical neural networks with </a:t>
            </a:r>
            <a:r>
              <a:rPr lang="en-US" sz="2000" i="1" dirty="0" err="1">
                <a:effectLst/>
              </a:rPr>
              <a:t>Pytorch</a:t>
            </a:r>
            <a:r>
              <a:rPr lang="en-US" sz="2000" i="1" dirty="0">
                <a:effectLst/>
              </a:rPr>
              <a:t> and </a:t>
            </a:r>
            <a:r>
              <a:rPr lang="en-US" sz="2000" i="1" dirty="0" err="1">
                <a:effectLst/>
              </a:rPr>
              <a:t>Qiskit</a:t>
            </a:r>
            <a:r>
              <a:rPr lang="en-US" sz="2000" dirty="0">
                <a:effectLst/>
              </a:rPr>
              <a:t>. </a:t>
            </a:r>
            <a:r>
              <a:rPr lang="en-US" sz="2000" dirty="0" err="1">
                <a:effectLst/>
              </a:rPr>
              <a:t>qiskit.org</a:t>
            </a:r>
            <a:r>
              <a:rPr lang="en-US" sz="2000" dirty="0">
                <a:effectLst/>
              </a:rPr>
              <a:t>. Retrieved February 3, 2023, from https://</a:t>
            </a:r>
            <a:r>
              <a:rPr lang="en-US" sz="2000" dirty="0" err="1">
                <a:effectLst/>
              </a:rPr>
              <a:t>qiskit.org</a:t>
            </a:r>
            <a:r>
              <a:rPr lang="en-US" sz="2000" dirty="0">
                <a:effectLst/>
              </a:rPr>
              <a:t>/textbook/</a:t>
            </a:r>
            <a:r>
              <a:rPr lang="en-US" sz="2000" dirty="0" err="1">
                <a:effectLst/>
              </a:rPr>
              <a:t>ch</a:t>
            </a:r>
            <a:r>
              <a:rPr lang="en-US" sz="2000" dirty="0">
                <a:effectLst/>
              </a:rPr>
              <a:t>-machine-learning/machine-learning-</a:t>
            </a:r>
            <a:r>
              <a:rPr lang="en-US" sz="2000" dirty="0" err="1">
                <a:effectLst/>
              </a:rPr>
              <a:t>qiskit</a:t>
            </a:r>
            <a:r>
              <a:rPr lang="en-US" sz="2000" dirty="0">
                <a:effectLst/>
              </a:rPr>
              <a:t>-</a:t>
            </a:r>
            <a:r>
              <a:rPr lang="en-US" sz="2000" dirty="0" err="1">
                <a:effectLst/>
              </a:rPr>
              <a:t>pytorch.html</a:t>
            </a:r>
            <a:r>
              <a:rPr lang="en-US" sz="2000" dirty="0">
                <a:effectLst/>
              </a:rPr>
              <a:t> </a:t>
            </a:r>
          </a:p>
          <a:p>
            <a:pPr algn="ctr"/>
            <a:endParaRPr lang="en-US" sz="2000" dirty="0">
              <a:effectLst/>
            </a:endParaRPr>
          </a:p>
          <a:p>
            <a:pPr algn="ctr"/>
            <a:endParaRPr lang="en-US" sz="2800" dirty="0"/>
          </a:p>
        </p:txBody>
      </p:sp>
    </p:spTree>
    <p:extLst>
      <p:ext uri="{BB962C8B-B14F-4D97-AF65-F5344CB8AC3E}">
        <p14:creationId xmlns:p14="http://schemas.microsoft.com/office/powerpoint/2010/main" val="374612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13BD-226C-EE55-9939-3B132F792D8F}"/>
              </a:ext>
            </a:extLst>
          </p:cNvPr>
          <p:cNvSpPr>
            <a:spLocks noGrp="1"/>
          </p:cNvSpPr>
          <p:nvPr>
            <p:ph type="title"/>
          </p:nvPr>
        </p:nvSpPr>
        <p:spPr/>
        <p:txBody>
          <a:bodyPr/>
          <a:lstStyle/>
          <a:p>
            <a:r>
              <a:rPr lang="en-US" dirty="0"/>
              <a:t>Genetic Algorithms</a:t>
            </a:r>
          </a:p>
        </p:txBody>
      </p:sp>
      <p:sp>
        <p:nvSpPr>
          <p:cNvPr id="3" name="Content Placeholder 2">
            <a:extLst>
              <a:ext uri="{FF2B5EF4-FFF2-40B4-BE49-F238E27FC236}">
                <a16:creationId xmlns:a16="http://schemas.microsoft.com/office/drawing/2014/main" id="{B9738E6A-F81C-1ABF-90E7-301C52060361}"/>
              </a:ext>
            </a:extLst>
          </p:cNvPr>
          <p:cNvSpPr>
            <a:spLocks noGrp="1"/>
          </p:cNvSpPr>
          <p:nvPr>
            <p:ph idx="1"/>
          </p:nvPr>
        </p:nvSpPr>
        <p:spPr>
          <a:xfrm>
            <a:off x="685800" y="1975899"/>
            <a:ext cx="10820400" cy="4024125"/>
          </a:xfrm>
        </p:spPr>
        <p:txBody>
          <a:bodyPr/>
          <a:lstStyle/>
          <a:p>
            <a:pPr marL="0" indent="0">
              <a:buNone/>
            </a:pPr>
            <a:r>
              <a:rPr lang="en-US" dirty="0"/>
              <a:t>A genetic algorithm is an optimization technique which replicates better performing versions of an algorithm (with some deviation or mutation) and removes worse performing versions.</a:t>
            </a:r>
          </a:p>
        </p:txBody>
      </p:sp>
      <p:sp>
        <p:nvSpPr>
          <p:cNvPr id="4" name="Rounded Rectangle 3">
            <a:extLst>
              <a:ext uri="{FF2B5EF4-FFF2-40B4-BE49-F238E27FC236}">
                <a16:creationId xmlns:a16="http://schemas.microsoft.com/office/drawing/2014/main" id="{0EA44771-7B15-60C5-45D6-361429A30C1F}"/>
              </a:ext>
            </a:extLst>
          </p:cNvPr>
          <p:cNvSpPr/>
          <p:nvPr/>
        </p:nvSpPr>
        <p:spPr>
          <a:xfrm>
            <a:off x="874645" y="3268927"/>
            <a:ext cx="4673540" cy="345314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1 Iteration of Genetic Algorithm</a:t>
            </a:r>
          </a:p>
        </p:txBody>
      </p:sp>
      <p:sp>
        <p:nvSpPr>
          <p:cNvPr id="5" name="Rounded Rectangle 4">
            <a:extLst>
              <a:ext uri="{FF2B5EF4-FFF2-40B4-BE49-F238E27FC236}">
                <a16:creationId xmlns:a16="http://schemas.microsoft.com/office/drawing/2014/main" id="{DC57064A-5394-CD55-57EA-A7E3E0C64FCD}"/>
              </a:ext>
            </a:extLst>
          </p:cNvPr>
          <p:cNvSpPr/>
          <p:nvPr/>
        </p:nvSpPr>
        <p:spPr>
          <a:xfrm>
            <a:off x="1182758" y="3935896"/>
            <a:ext cx="1580376" cy="1222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AlgorithmA</a:t>
            </a:r>
            <a:endParaRPr lang="en-US" dirty="0"/>
          </a:p>
          <a:p>
            <a:pPr algn="ctr"/>
            <a:r>
              <a:rPr lang="en-US" dirty="0"/>
              <a:t>Version 1</a:t>
            </a:r>
          </a:p>
        </p:txBody>
      </p:sp>
      <p:cxnSp>
        <p:nvCxnSpPr>
          <p:cNvPr id="7" name="Straight Arrow Connector 6">
            <a:extLst>
              <a:ext uri="{FF2B5EF4-FFF2-40B4-BE49-F238E27FC236}">
                <a16:creationId xmlns:a16="http://schemas.microsoft.com/office/drawing/2014/main" id="{D27CD806-AE8E-37B1-0AC4-C995DDBDD3A1}"/>
              </a:ext>
            </a:extLst>
          </p:cNvPr>
          <p:cNvCxnSpPr>
            <a:cxnSpLocks/>
          </p:cNvCxnSpPr>
          <p:nvPr/>
        </p:nvCxnSpPr>
        <p:spPr>
          <a:xfrm flipV="1">
            <a:off x="2965168" y="4393396"/>
            <a:ext cx="576146" cy="2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DABD681-083B-3A05-77AF-2D69B6893CE3}"/>
              </a:ext>
            </a:extLst>
          </p:cNvPr>
          <p:cNvCxnSpPr>
            <a:cxnSpLocks/>
          </p:cNvCxnSpPr>
          <p:nvPr/>
        </p:nvCxnSpPr>
        <p:spPr>
          <a:xfrm>
            <a:off x="2945290" y="4697440"/>
            <a:ext cx="545571" cy="299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FFF6432-E3EC-E246-0F95-9BE6F0ACCEE0}"/>
              </a:ext>
            </a:extLst>
          </p:cNvPr>
          <p:cNvSpPr/>
          <p:nvPr/>
        </p:nvSpPr>
        <p:spPr>
          <a:xfrm>
            <a:off x="3695698" y="3863892"/>
            <a:ext cx="1580376" cy="769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AlgorithmA</a:t>
            </a:r>
            <a:endParaRPr lang="en-US" dirty="0"/>
          </a:p>
          <a:p>
            <a:pPr algn="ctr"/>
            <a:r>
              <a:rPr lang="en-US" dirty="0"/>
              <a:t>Version 1a</a:t>
            </a:r>
          </a:p>
        </p:txBody>
      </p:sp>
      <p:sp>
        <p:nvSpPr>
          <p:cNvPr id="14" name="Rounded Rectangle 13">
            <a:extLst>
              <a:ext uri="{FF2B5EF4-FFF2-40B4-BE49-F238E27FC236}">
                <a16:creationId xmlns:a16="http://schemas.microsoft.com/office/drawing/2014/main" id="{95480B4A-9D61-592B-D4A0-0FC8E721CA8A}"/>
              </a:ext>
            </a:extLst>
          </p:cNvPr>
          <p:cNvSpPr/>
          <p:nvPr/>
        </p:nvSpPr>
        <p:spPr>
          <a:xfrm>
            <a:off x="3710598" y="4736453"/>
            <a:ext cx="1580376" cy="769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AlgorithmA</a:t>
            </a:r>
            <a:endParaRPr lang="en-US" dirty="0"/>
          </a:p>
          <a:p>
            <a:pPr algn="ctr"/>
            <a:r>
              <a:rPr lang="en-US" dirty="0"/>
              <a:t>Version 1b</a:t>
            </a:r>
          </a:p>
        </p:txBody>
      </p:sp>
      <p:sp>
        <p:nvSpPr>
          <p:cNvPr id="15" name="Rounded Rectangle 14">
            <a:extLst>
              <a:ext uri="{FF2B5EF4-FFF2-40B4-BE49-F238E27FC236}">
                <a16:creationId xmlns:a16="http://schemas.microsoft.com/office/drawing/2014/main" id="{11626798-A455-EED3-AE6F-7DF392FF8B69}"/>
              </a:ext>
            </a:extLst>
          </p:cNvPr>
          <p:cNvSpPr/>
          <p:nvPr/>
        </p:nvSpPr>
        <p:spPr>
          <a:xfrm>
            <a:off x="1182757" y="5325769"/>
            <a:ext cx="1580376" cy="1222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AlgorithmA</a:t>
            </a:r>
            <a:endParaRPr lang="en-US" dirty="0"/>
          </a:p>
          <a:p>
            <a:pPr algn="ctr"/>
            <a:r>
              <a:rPr lang="en-US" dirty="0"/>
              <a:t>Version 2</a:t>
            </a:r>
          </a:p>
        </p:txBody>
      </p:sp>
      <p:cxnSp>
        <p:nvCxnSpPr>
          <p:cNvPr id="16" name="Straight Arrow Connector 15">
            <a:extLst>
              <a:ext uri="{FF2B5EF4-FFF2-40B4-BE49-F238E27FC236}">
                <a16:creationId xmlns:a16="http://schemas.microsoft.com/office/drawing/2014/main" id="{628453F1-AA87-26BB-4540-65E9C2E815C3}"/>
              </a:ext>
            </a:extLst>
          </p:cNvPr>
          <p:cNvCxnSpPr>
            <a:cxnSpLocks/>
          </p:cNvCxnSpPr>
          <p:nvPr/>
        </p:nvCxnSpPr>
        <p:spPr>
          <a:xfrm>
            <a:off x="2904710" y="6000024"/>
            <a:ext cx="63488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Skull with solid fill">
            <a:extLst>
              <a:ext uri="{FF2B5EF4-FFF2-40B4-BE49-F238E27FC236}">
                <a16:creationId xmlns:a16="http://schemas.microsoft.com/office/drawing/2014/main" id="{67A07C45-F2DA-7625-F25B-2FBA064BC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6854" y="5518473"/>
            <a:ext cx="899702" cy="899702"/>
          </a:xfrm>
          <a:prstGeom prst="rect">
            <a:avLst/>
          </a:prstGeom>
        </p:spPr>
      </p:pic>
      <p:sp>
        <p:nvSpPr>
          <p:cNvPr id="24" name="TextBox 23">
            <a:extLst>
              <a:ext uri="{FF2B5EF4-FFF2-40B4-BE49-F238E27FC236}">
                <a16:creationId xmlns:a16="http://schemas.microsoft.com/office/drawing/2014/main" id="{516CAFEA-DDD4-7FAD-7B70-1B784B4B61FA}"/>
              </a:ext>
            </a:extLst>
          </p:cNvPr>
          <p:cNvSpPr txBox="1"/>
          <p:nvPr/>
        </p:nvSpPr>
        <p:spPr>
          <a:xfrm>
            <a:off x="6035760" y="3127779"/>
            <a:ext cx="5599045" cy="3139321"/>
          </a:xfrm>
          <a:prstGeom prst="rect">
            <a:avLst/>
          </a:prstGeom>
          <a:noFill/>
        </p:spPr>
        <p:txBody>
          <a:bodyPr wrap="square" rtlCol="0">
            <a:spAutoFit/>
          </a:bodyPr>
          <a:lstStyle/>
          <a:p>
            <a:pPr marL="0" indent="0">
              <a:buNone/>
            </a:pPr>
            <a:r>
              <a:rPr lang="en-US" dirty="0"/>
              <a:t>The genetic algorithm used for this project is a predator/prey algorithm, where each predator learns (through the genetic algorithm)  how to move around and look for food.</a:t>
            </a:r>
          </a:p>
          <a:p>
            <a:pPr marL="0" indent="0">
              <a:buNone/>
            </a:pPr>
            <a:endParaRPr lang="en-US" dirty="0"/>
          </a:p>
          <a:p>
            <a:pPr marL="0" indent="0">
              <a:buNone/>
            </a:pPr>
            <a:r>
              <a:rPr lang="en-US" dirty="0"/>
              <a:t>Predators are allowed to reproduce (with random mutations) if they have eaten enough food and they die if they have not eat enough.</a:t>
            </a:r>
          </a:p>
          <a:p>
            <a:pPr marL="0" indent="0">
              <a:buNone/>
            </a:pPr>
            <a:endParaRPr lang="en-US" dirty="0"/>
          </a:p>
          <a:p>
            <a:pPr marL="0" indent="0">
              <a:buNone/>
            </a:pPr>
            <a:r>
              <a:rPr lang="en-US" dirty="0"/>
              <a:t>Prey randomly appear in blobs and are immobile.</a:t>
            </a:r>
          </a:p>
        </p:txBody>
      </p:sp>
    </p:spTree>
    <p:extLst>
      <p:ext uri="{BB962C8B-B14F-4D97-AF65-F5344CB8AC3E}">
        <p14:creationId xmlns:p14="http://schemas.microsoft.com/office/powerpoint/2010/main" val="297892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1FC6-F629-D8AB-9FFC-0D38D806A9E8}"/>
              </a:ext>
            </a:extLst>
          </p:cNvPr>
          <p:cNvSpPr>
            <a:spLocks noGrp="1"/>
          </p:cNvSpPr>
          <p:nvPr>
            <p:ph type="title"/>
          </p:nvPr>
        </p:nvSpPr>
        <p:spPr>
          <a:xfrm>
            <a:off x="2895600" y="416503"/>
            <a:ext cx="8610600" cy="1293028"/>
          </a:xfrm>
        </p:spPr>
        <p:txBody>
          <a:bodyPr/>
          <a:lstStyle/>
          <a:p>
            <a:r>
              <a:rPr lang="en-US" dirty="0"/>
              <a:t>The predators</a:t>
            </a:r>
          </a:p>
        </p:txBody>
      </p:sp>
      <p:sp>
        <p:nvSpPr>
          <p:cNvPr id="3" name="Content Placeholder 2">
            <a:extLst>
              <a:ext uri="{FF2B5EF4-FFF2-40B4-BE49-F238E27FC236}">
                <a16:creationId xmlns:a16="http://schemas.microsoft.com/office/drawing/2014/main" id="{8659CA04-51C1-51E4-16AB-8AB8B3BB61BB}"/>
              </a:ext>
            </a:extLst>
          </p:cNvPr>
          <p:cNvSpPr>
            <a:spLocks noGrp="1"/>
          </p:cNvSpPr>
          <p:nvPr>
            <p:ph idx="1"/>
          </p:nvPr>
        </p:nvSpPr>
        <p:spPr>
          <a:xfrm>
            <a:off x="685800" y="1455288"/>
            <a:ext cx="10820400" cy="1973712"/>
          </a:xfrm>
        </p:spPr>
        <p:txBody>
          <a:bodyPr>
            <a:normAutofit/>
          </a:bodyPr>
          <a:lstStyle/>
          <a:p>
            <a:pPr marL="0" indent="0">
              <a:buNone/>
            </a:pPr>
            <a:r>
              <a:rPr lang="en-US" sz="2000" dirty="0"/>
              <a:t>Each predator takes as input their surroundings and outputs one of three options: 1) move forward, 2)turn left and move forward, or 3)turn right and move forward.</a:t>
            </a:r>
          </a:p>
          <a:p>
            <a:pPr marL="0" indent="0">
              <a:buNone/>
            </a:pPr>
            <a:r>
              <a:rPr lang="en-US" sz="2000" dirty="0"/>
              <a:t>The main format for each predator’s decision is a neural network. The neural network takes as input a flattened field of view, which is  a </a:t>
            </a:r>
            <a:r>
              <a:rPr lang="en-US" sz="2000" dirty="0" err="1"/>
              <a:t>nxn</a:t>
            </a:r>
            <a:r>
              <a:rPr lang="en-US" sz="2000" dirty="0"/>
              <a:t> grid of the surroundings closest to the predator. The network outputs 3 nodes, each corresponding to one of the above choices. The structure of the network is a feed forward network as follows:</a:t>
            </a:r>
          </a:p>
        </p:txBody>
      </p:sp>
      <p:sp>
        <p:nvSpPr>
          <p:cNvPr id="4" name="Oval 3">
            <a:extLst>
              <a:ext uri="{FF2B5EF4-FFF2-40B4-BE49-F238E27FC236}">
                <a16:creationId xmlns:a16="http://schemas.microsoft.com/office/drawing/2014/main" id="{3B0436D8-5F44-DA68-8002-328294C5869A}"/>
              </a:ext>
            </a:extLst>
          </p:cNvPr>
          <p:cNvSpPr/>
          <p:nvPr/>
        </p:nvSpPr>
        <p:spPr>
          <a:xfrm>
            <a:off x="4426720" y="3563565"/>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EAD0CA-D670-69F6-3D13-3D9124A035F9}"/>
              </a:ext>
            </a:extLst>
          </p:cNvPr>
          <p:cNvSpPr/>
          <p:nvPr/>
        </p:nvSpPr>
        <p:spPr>
          <a:xfrm>
            <a:off x="4426720" y="4046606"/>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6CCB423-EDE1-F515-9E2A-9037CD3E6882}"/>
              </a:ext>
            </a:extLst>
          </p:cNvPr>
          <p:cNvSpPr/>
          <p:nvPr/>
        </p:nvSpPr>
        <p:spPr>
          <a:xfrm>
            <a:off x="4426720" y="4529648"/>
            <a:ext cx="427382" cy="4055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71D2CD8-0DD3-859C-B4A8-D4F6B0169FA1}"/>
              </a:ext>
            </a:extLst>
          </p:cNvPr>
          <p:cNvSpPr/>
          <p:nvPr/>
        </p:nvSpPr>
        <p:spPr>
          <a:xfrm>
            <a:off x="4426720" y="5481154"/>
            <a:ext cx="427382" cy="4055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D51419-B97A-73ED-6832-529B5EB888FA}"/>
              </a:ext>
            </a:extLst>
          </p:cNvPr>
          <p:cNvSpPr/>
          <p:nvPr/>
        </p:nvSpPr>
        <p:spPr>
          <a:xfrm>
            <a:off x="4426720" y="5964196"/>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2A7905-855B-D937-6948-BA8FDC93562F}"/>
              </a:ext>
            </a:extLst>
          </p:cNvPr>
          <p:cNvSpPr/>
          <p:nvPr/>
        </p:nvSpPr>
        <p:spPr>
          <a:xfrm>
            <a:off x="4595685" y="5039260"/>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96F9D16-1A3B-A788-68A9-CFBC03C8AEF7}"/>
              </a:ext>
            </a:extLst>
          </p:cNvPr>
          <p:cNvSpPr/>
          <p:nvPr/>
        </p:nvSpPr>
        <p:spPr>
          <a:xfrm>
            <a:off x="4595685" y="5161512"/>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F1A695A-E2D9-B678-1B95-337527CF801E}"/>
              </a:ext>
            </a:extLst>
          </p:cNvPr>
          <p:cNvSpPr/>
          <p:nvPr/>
        </p:nvSpPr>
        <p:spPr>
          <a:xfrm>
            <a:off x="4595685" y="5287606"/>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8B158FA-C3BE-4E11-3D4F-823034446201}"/>
              </a:ext>
            </a:extLst>
          </p:cNvPr>
          <p:cNvSpPr/>
          <p:nvPr/>
        </p:nvSpPr>
        <p:spPr>
          <a:xfrm>
            <a:off x="5668618" y="3843849"/>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DCF5E4-4B01-CED8-752F-A774A6C729D3}"/>
              </a:ext>
            </a:extLst>
          </p:cNvPr>
          <p:cNvSpPr/>
          <p:nvPr/>
        </p:nvSpPr>
        <p:spPr>
          <a:xfrm>
            <a:off x="5668618" y="4326890"/>
            <a:ext cx="427382" cy="40551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8FB220A-7EF5-1A22-8027-4EDE7A4A4736}"/>
              </a:ext>
            </a:extLst>
          </p:cNvPr>
          <p:cNvSpPr/>
          <p:nvPr/>
        </p:nvSpPr>
        <p:spPr>
          <a:xfrm>
            <a:off x="5668618" y="5251825"/>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A156B2-D2A4-BEBD-14ED-F3BFDBE2436B}"/>
              </a:ext>
            </a:extLst>
          </p:cNvPr>
          <p:cNvSpPr/>
          <p:nvPr/>
        </p:nvSpPr>
        <p:spPr>
          <a:xfrm>
            <a:off x="5668618" y="5734867"/>
            <a:ext cx="427382" cy="405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28871C-79D0-9357-3EF6-10EAA85C4945}"/>
              </a:ext>
            </a:extLst>
          </p:cNvPr>
          <p:cNvSpPr/>
          <p:nvPr/>
        </p:nvSpPr>
        <p:spPr>
          <a:xfrm>
            <a:off x="5837583" y="4809931"/>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A21460-4113-6C2A-D399-17B006FE92B2}"/>
              </a:ext>
            </a:extLst>
          </p:cNvPr>
          <p:cNvSpPr/>
          <p:nvPr/>
        </p:nvSpPr>
        <p:spPr>
          <a:xfrm>
            <a:off x="5837583" y="4932183"/>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3273FBF-0265-6C28-E453-771CA44CE42F}"/>
              </a:ext>
            </a:extLst>
          </p:cNvPr>
          <p:cNvSpPr/>
          <p:nvPr/>
        </p:nvSpPr>
        <p:spPr>
          <a:xfrm>
            <a:off x="5837583" y="5058277"/>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07CF18C-4349-49D5-5010-965F56A89D2F}"/>
              </a:ext>
            </a:extLst>
          </p:cNvPr>
          <p:cNvSpPr/>
          <p:nvPr/>
        </p:nvSpPr>
        <p:spPr>
          <a:xfrm>
            <a:off x="6910516" y="4326890"/>
            <a:ext cx="427382" cy="40551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A3B0F4-A3E4-986B-0950-0303951C75C5}"/>
              </a:ext>
            </a:extLst>
          </p:cNvPr>
          <p:cNvSpPr/>
          <p:nvPr/>
        </p:nvSpPr>
        <p:spPr>
          <a:xfrm>
            <a:off x="6910516" y="5251825"/>
            <a:ext cx="427382" cy="405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CF50E99-39A2-273D-8FD3-FC5BAD1E8C1A}"/>
              </a:ext>
            </a:extLst>
          </p:cNvPr>
          <p:cNvSpPr/>
          <p:nvPr/>
        </p:nvSpPr>
        <p:spPr>
          <a:xfrm>
            <a:off x="7079481" y="4809931"/>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D79884E-8499-A0E7-44C7-E8E7D5AD4E08}"/>
              </a:ext>
            </a:extLst>
          </p:cNvPr>
          <p:cNvSpPr/>
          <p:nvPr/>
        </p:nvSpPr>
        <p:spPr>
          <a:xfrm>
            <a:off x="7079481" y="4932183"/>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E5F4663-178F-CAC9-242F-B292E2BF6F30}"/>
              </a:ext>
            </a:extLst>
          </p:cNvPr>
          <p:cNvSpPr/>
          <p:nvPr/>
        </p:nvSpPr>
        <p:spPr>
          <a:xfrm>
            <a:off x="7079481" y="5058277"/>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C21DBBF-43DA-E570-4957-96A83F0B8914}"/>
              </a:ext>
            </a:extLst>
          </p:cNvPr>
          <p:cNvSpPr/>
          <p:nvPr/>
        </p:nvSpPr>
        <p:spPr>
          <a:xfrm>
            <a:off x="7996136" y="4326890"/>
            <a:ext cx="427382" cy="4055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1" name="Oval 30">
            <a:extLst>
              <a:ext uri="{FF2B5EF4-FFF2-40B4-BE49-F238E27FC236}">
                <a16:creationId xmlns:a16="http://schemas.microsoft.com/office/drawing/2014/main" id="{497C3EBE-C9B9-1F25-0B37-BDC0C8696C5F}"/>
              </a:ext>
            </a:extLst>
          </p:cNvPr>
          <p:cNvSpPr/>
          <p:nvPr/>
        </p:nvSpPr>
        <p:spPr>
          <a:xfrm>
            <a:off x="7996136" y="5251825"/>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 name="Oval 34">
            <a:extLst>
              <a:ext uri="{FF2B5EF4-FFF2-40B4-BE49-F238E27FC236}">
                <a16:creationId xmlns:a16="http://schemas.microsoft.com/office/drawing/2014/main" id="{5609D660-537A-181F-853C-07A7F5A3ECCB}"/>
              </a:ext>
            </a:extLst>
          </p:cNvPr>
          <p:cNvSpPr/>
          <p:nvPr/>
        </p:nvSpPr>
        <p:spPr>
          <a:xfrm>
            <a:off x="7996136" y="4790502"/>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37" name="Straight Connector 36">
            <a:extLst>
              <a:ext uri="{FF2B5EF4-FFF2-40B4-BE49-F238E27FC236}">
                <a16:creationId xmlns:a16="http://schemas.microsoft.com/office/drawing/2014/main" id="{3999FE7C-B156-C4C8-763F-D5FBF2304C89}"/>
              </a:ext>
            </a:extLst>
          </p:cNvPr>
          <p:cNvCxnSpPr>
            <a:cxnSpLocks/>
          </p:cNvCxnSpPr>
          <p:nvPr/>
        </p:nvCxnSpPr>
        <p:spPr>
          <a:xfrm>
            <a:off x="4964350" y="3498232"/>
            <a:ext cx="2605039" cy="654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604670-2179-F1E3-B770-DBF79CE8D5A9}"/>
              </a:ext>
            </a:extLst>
          </p:cNvPr>
          <p:cNvCxnSpPr>
            <a:cxnSpLocks/>
          </p:cNvCxnSpPr>
          <p:nvPr/>
        </p:nvCxnSpPr>
        <p:spPr>
          <a:xfrm flipV="1">
            <a:off x="4995965" y="5886670"/>
            <a:ext cx="2573424" cy="528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BB465E-4909-4D06-51D6-6DC13957E833}"/>
              </a:ext>
            </a:extLst>
          </p:cNvPr>
          <p:cNvCxnSpPr>
            <a:stCxn id="4" idx="6"/>
            <a:endCxn id="13" idx="2"/>
          </p:cNvCxnSpPr>
          <p:nvPr/>
        </p:nvCxnSpPr>
        <p:spPr>
          <a:xfrm>
            <a:off x="4854102" y="3766323"/>
            <a:ext cx="814516" cy="280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743A359-5FD5-5547-C6E9-A83E33EB1B8D}"/>
              </a:ext>
            </a:extLst>
          </p:cNvPr>
          <p:cNvCxnSpPr>
            <a:cxnSpLocks/>
            <a:stCxn id="4" idx="6"/>
            <a:endCxn id="14" idx="2"/>
          </p:cNvCxnSpPr>
          <p:nvPr/>
        </p:nvCxnSpPr>
        <p:spPr>
          <a:xfrm>
            <a:off x="4854102" y="3766323"/>
            <a:ext cx="814516" cy="763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D8A0C40-C82B-77CB-B358-AAF954E63099}"/>
              </a:ext>
            </a:extLst>
          </p:cNvPr>
          <p:cNvCxnSpPr>
            <a:cxnSpLocks/>
            <a:stCxn id="4" idx="6"/>
            <a:endCxn id="16" idx="2"/>
          </p:cNvCxnSpPr>
          <p:nvPr/>
        </p:nvCxnSpPr>
        <p:spPr>
          <a:xfrm>
            <a:off x="4854102" y="3766323"/>
            <a:ext cx="814516" cy="1688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4B2E31-0EDC-3808-F0D5-2C5D002E606A}"/>
              </a:ext>
            </a:extLst>
          </p:cNvPr>
          <p:cNvCxnSpPr>
            <a:cxnSpLocks/>
            <a:stCxn id="6" idx="6"/>
            <a:endCxn id="13" idx="2"/>
          </p:cNvCxnSpPr>
          <p:nvPr/>
        </p:nvCxnSpPr>
        <p:spPr>
          <a:xfrm flipV="1">
            <a:off x="4854102" y="4046607"/>
            <a:ext cx="814516" cy="20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886E4AF-05F6-8D0B-EED4-0EFE98CCC1B7}"/>
              </a:ext>
            </a:extLst>
          </p:cNvPr>
          <p:cNvCxnSpPr>
            <a:cxnSpLocks/>
            <a:stCxn id="7" idx="6"/>
            <a:endCxn id="14" idx="2"/>
          </p:cNvCxnSpPr>
          <p:nvPr/>
        </p:nvCxnSpPr>
        <p:spPr>
          <a:xfrm flipV="1">
            <a:off x="4854102" y="4529648"/>
            <a:ext cx="814516" cy="202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2EA7431-8741-E6D9-C638-D9FC40FA5383}"/>
              </a:ext>
            </a:extLst>
          </p:cNvPr>
          <p:cNvCxnSpPr>
            <a:cxnSpLocks/>
            <a:stCxn id="8" idx="6"/>
            <a:endCxn id="16" idx="2"/>
          </p:cNvCxnSpPr>
          <p:nvPr/>
        </p:nvCxnSpPr>
        <p:spPr>
          <a:xfrm flipV="1">
            <a:off x="4854102" y="5454583"/>
            <a:ext cx="814516" cy="229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69568AB-B64A-07DD-EAA6-19AEC1990B69}"/>
              </a:ext>
            </a:extLst>
          </p:cNvPr>
          <p:cNvCxnSpPr>
            <a:cxnSpLocks/>
            <a:stCxn id="9" idx="6"/>
            <a:endCxn id="17" idx="2"/>
          </p:cNvCxnSpPr>
          <p:nvPr/>
        </p:nvCxnSpPr>
        <p:spPr>
          <a:xfrm flipV="1">
            <a:off x="4854102" y="5937625"/>
            <a:ext cx="814516" cy="229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76844A6-45DB-B0F9-E12B-6E126480054A}"/>
              </a:ext>
            </a:extLst>
          </p:cNvPr>
          <p:cNvCxnSpPr>
            <a:cxnSpLocks/>
            <a:stCxn id="4" idx="6"/>
            <a:endCxn id="17" idx="2"/>
          </p:cNvCxnSpPr>
          <p:nvPr/>
        </p:nvCxnSpPr>
        <p:spPr>
          <a:xfrm>
            <a:off x="4854102" y="3766323"/>
            <a:ext cx="814516" cy="2171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CD67CC-5BCD-7A55-BA4A-250EC8E9BAEF}"/>
              </a:ext>
            </a:extLst>
          </p:cNvPr>
          <p:cNvCxnSpPr>
            <a:cxnSpLocks/>
            <a:stCxn id="6" idx="6"/>
            <a:endCxn id="14" idx="2"/>
          </p:cNvCxnSpPr>
          <p:nvPr/>
        </p:nvCxnSpPr>
        <p:spPr>
          <a:xfrm>
            <a:off x="4854102" y="4249364"/>
            <a:ext cx="814516" cy="280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3A6154B-6678-F851-729F-84E4EFE7408F}"/>
              </a:ext>
            </a:extLst>
          </p:cNvPr>
          <p:cNvCxnSpPr>
            <a:cxnSpLocks/>
            <a:stCxn id="6" idx="6"/>
            <a:endCxn id="16" idx="2"/>
          </p:cNvCxnSpPr>
          <p:nvPr/>
        </p:nvCxnSpPr>
        <p:spPr>
          <a:xfrm>
            <a:off x="4854102" y="4249364"/>
            <a:ext cx="814516" cy="1205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20A1BF-56CE-EFFA-E9A7-17A8C49CD312}"/>
              </a:ext>
            </a:extLst>
          </p:cNvPr>
          <p:cNvCxnSpPr>
            <a:cxnSpLocks/>
            <a:stCxn id="6" idx="6"/>
            <a:endCxn id="17" idx="2"/>
          </p:cNvCxnSpPr>
          <p:nvPr/>
        </p:nvCxnSpPr>
        <p:spPr>
          <a:xfrm>
            <a:off x="4854102" y="4249364"/>
            <a:ext cx="814516" cy="1688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2C45A30-AD78-3C6E-4588-399F22367C7D}"/>
              </a:ext>
            </a:extLst>
          </p:cNvPr>
          <p:cNvCxnSpPr>
            <a:cxnSpLocks/>
            <a:stCxn id="7" idx="6"/>
            <a:endCxn id="13" idx="2"/>
          </p:cNvCxnSpPr>
          <p:nvPr/>
        </p:nvCxnSpPr>
        <p:spPr>
          <a:xfrm flipV="1">
            <a:off x="4854102" y="4046607"/>
            <a:ext cx="814516" cy="685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ACC6AA9-DCC4-1DB3-A777-FDD1B42678FB}"/>
              </a:ext>
            </a:extLst>
          </p:cNvPr>
          <p:cNvCxnSpPr>
            <a:cxnSpLocks/>
            <a:stCxn id="7" idx="6"/>
          </p:cNvCxnSpPr>
          <p:nvPr/>
        </p:nvCxnSpPr>
        <p:spPr>
          <a:xfrm>
            <a:off x="4854102" y="4732406"/>
            <a:ext cx="814516" cy="681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CBDFB76-EE67-7992-A082-610274C5B44B}"/>
              </a:ext>
            </a:extLst>
          </p:cNvPr>
          <p:cNvCxnSpPr>
            <a:cxnSpLocks/>
            <a:stCxn id="7" idx="6"/>
            <a:endCxn id="17" idx="2"/>
          </p:cNvCxnSpPr>
          <p:nvPr/>
        </p:nvCxnSpPr>
        <p:spPr>
          <a:xfrm>
            <a:off x="4854102" y="4732406"/>
            <a:ext cx="814516" cy="1205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4CF32D-4B61-2A0D-3DF2-427B8AA67F26}"/>
              </a:ext>
            </a:extLst>
          </p:cNvPr>
          <p:cNvCxnSpPr>
            <a:cxnSpLocks/>
            <a:stCxn id="8" idx="6"/>
            <a:endCxn id="14" idx="2"/>
          </p:cNvCxnSpPr>
          <p:nvPr/>
        </p:nvCxnSpPr>
        <p:spPr>
          <a:xfrm flipV="1">
            <a:off x="4854102" y="4529648"/>
            <a:ext cx="814516" cy="1154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683FBB4-7935-C06D-F0B2-897F01823F75}"/>
              </a:ext>
            </a:extLst>
          </p:cNvPr>
          <p:cNvCxnSpPr>
            <a:cxnSpLocks/>
            <a:stCxn id="8" idx="6"/>
            <a:endCxn id="17" idx="2"/>
          </p:cNvCxnSpPr>
          <p:nvPr/>
        </p:nvCxnSpPr>
        <p:spPr>
          <a:xfrm>
            <a:off x="4854102" y="5683912"/>
            <a:ext cx="814516" cy="253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8F8EFC-F336-DC10-A04D-058FCD04584B}"/>
              </a:ext>
            </a:extLst>
          </p:cNvPr>
          <p:cNvCxnSpPr>
            <a:cxnSpLocks/>
            <a:stCxn id="9" idx="6"/>
            <a:endCxn id="16" idx="2"/>
          </p:cNvCxnSpPr>
          <p:nvPr/>
        </p:nvCxnSpPr>
        <p:spPr>
          <a:xfrm flipV="1">
            <a:off x="4854102" y="5454583"/>
            <a:ext cx="814516" cy="712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2C89679-E3AC-17F0-DBF5-EC0BFD250253}"/>
              </a:ext>
            </a:extLst>
          </p:cNvPr>
          <p:cNvCxnSpPr>
            <a:cxnSpLocks/>
            <a:stCxn id="8" idx="6"/>
            <a:endCxn id="13" idx="2"/>
          </p:cNvCxnSpPr>
          <p:nvPr/>
        </p:nvCxnSpPr>
        <p:spPr>
          <a:xfrm flipV="1">
            <a:off x="4854102" y="4046607"/>
            <a:ext cx="814516" cy="1637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3E9D0BF-7E56-8E1E-AE49-F1AE647ACB7A}"/>
              </a:ext>
            </a:extLst>
          </p:cNvPr>
          <p:cNvCxnSpPr>
            <a:cxnSpLocks/>
            <a:stCxn id="9" idx="6"/>
            <a:endCxn id="14" idx="2"/>
          </p:cNvCxnSpPr>
          <p:nvPr/>
        </p:nvCxnSpPr>
        <p:spPr>
          <a:xfrm flipV="1">
            <a:off x="4854102" y="4529648"/>
            <a:ext cx="814516" cy="1637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742238B-21CA-AD72-6067-06B6A1D5A3AB}"/>
              </a:ext>
            </a:extLst>
          </p:cNvPr>
          <p:cNvCxnSpPr>
            <a:cxnSpLocks/>
            <a:stCxn id="9" idx="6"/>
            <a:endCxn id="13" idx="2"/>
          </p:cNvCxnSpPr>
          <p:nvPr/>
        </p:nvCxnSpPr>
        <p:spPr>
          <a:xfrm flipV="1">
            <a:off x="4854102" y="4046607"/>
            <a:ext cx="814516" cy="212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E061C56-BA70-B2A3-D947-75B7371C0A91}"/>
              </a:ext>
            </a:extLst>
          </p:cNvPr>
          <p:cNvCxnSpPr>
            <a:cxnSpLocks/>
            <a:stCxn id="13" idx="6"/>
            <a:endCxn id="22" idx="2"/>
          </p:cNvCxnSpPr>
          <p:nvPr/>
        </p:nvCxnSpPr>
        <p:spPr>
          <a:xfrm>
            <a:off x="6096000" y="4046607"/>
            <a:ext cx="814516" cy="48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9AFD031-AA26-37AA-FE78-D7013116F66C}"/>
              </a:ext>
            </a:extLst>
          </p:cNvPr>
          <p:cNvCxnSpPr>
            <a:cxnSpLocks/>
            <a:stCxn id="13" idx="6"/>
            <a:endCxn id="23" idx="2"/>
          </p:cNvCxnSpPr>
          <p:nvPr/>
        </p:nvCxnSpPr>
        <p:spPr>
          <a:xfrm>
            <a:off x="6096000" y="4046607"/>
            <a:ext cx="814516" cy="1407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694C440-8F6E-872C-39C6-4F2EF5AF4969}"/>
              </a:ext>
            </a:extLst>
          </p:cNvPr>
          <p:cNvCxnSpPr>
            <a:cxnSpLocks/>
            <a:stCxn id="14" idx="6"/>
            <a:endCxn id="22" idx="2"/>
          </p:cNvCxnSpPr>
          <p:nvPr/>
        </p:nvCxnSpPr>
        <p:spPr>
          <a:xfrm>
            <a:off x="6096000" y="4529648"/>
            <a:ext cx="8145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4EC85A4-82A8-A1A5-ED56-3A6D5D881232}"/>
              </a:ext>
            </a:extLst>
          </p:cNvPr>
          <p:cNvCxnSpPr>
            <a:cxnSpLocks/>
            <a:stCxn id="14" idx="6"/>
            <a:endCxn id="23" idx="2"/>
          </p:cNvCxnSpPr>
          <p:nvPr/>
        </p:nvCxnSpPr>
        <p:spPr>
          <a:xfrm>
            <a:off x="6096000" y="4529648"/>
            <a:ext cx="814516"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96C3AD8-7E26-34CA-C33A-F9DAEFB674FE}"/>
              </a:ext>
            </a:extLst>
          </p:cNvPr>
          <p:cNvCxnSpPr>
            <a:cxnSpLocks/>
            <a:stCxn id="16" idx="6"/>
            <a:endCxn id="22" idx="2"/>
          </p:cNvCxnSpPr>
          <p:nvPr/>
        </p:nvCxnSpPr>
        <p:spPr>
          <a:xfrm flipV="1">
            <a:off x="6096000" y="4529648"/>
            <a:ext cx="814516"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7E4C0E9-225A-207A-EB04-2BC3B2626A3D}"/>
              </a:ext>
            </a:extLst>
          </p:cNvPr>
          <p:cNvCxnSpPr>
            <a:cxnSpLocks/>
            <a:stCxn id="16" idx="6"/>
            <a:endCxn id="23" idx="2"/>
          </p:cNvCxnSpPr>
          <p:nvPr/>
        </p:nvCxnSpPr>
        <p:spPr>
          <a:xfrm>
            <a:off x="6096000" y="5454583"/>
            <a:ext cx="8145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5665F1-4518-2096-262F-F56D699FA407}"/>
              </a:ext>
            </a:extLst>
          </p:cNvPr>
          <p:cNvCxnSpPr>
            <a:cxnSpLocks/>
            <a:stCxn id="17" idx="6"/>
          </p:cNvCxnSpPr>
          <p:nvPr/>
        </p:nvCxnSpPr>
        <p:spPr>
          <a:xfrm flipV="1">
            <a:off x="6096000" y="4607173"/>
            <a:ext cx="814516" cy="1330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63083D1-9475-52A3-8E51-6375E5FD6E31}"/>
              </a:ext>
            </a:extLst>
          </p:cNvPr>
          <p:cNvCxnSpPr>
            <a:cxnSpLocks/>
            <a:stCxn id="17" idx="6"/>
            <a:endCxn id="23" idx="2"/>
          </p:cNvCxnSpPr>
          <p:nvPr/>
        </p:nvCxnSpPr>
        <p:spPr>
          <a:xfrm flipV="1">
            <a:off x="6096000" y="5454583"/>
            <a:ext cx="814516" cy="483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9085A9F-32E5-EFDF-1627-EF46A91ED349}"/>
              </a:ext>
            </a:extLst>
          </p:cNvPr>
          <p:cNvCxnSpPr>
            <a:cxnSpLocks/>
            <a:stCxn id="22" idx="6"/>
            <a:endCxn id="30" idx="2"/>
          </p:cNvCxnSpPr>
          <p:nvPr/>
        </p:nvCxnSpPr>
        <p:spPr>
          <a:xfrm>
            <a:off x="7337898" y="4529648"/>
            <a:ext cx="6582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0D1BCB6-BED7-2C4E-656E-2A5F711D400F}"/>
              </a:ext>
            </a:extLst>
          </p:cNvPr>
          <p:cNvCxnSpPr>
            <a:cxnSpLocks/>
            <a:stCxn id="22" idx="6"/>
            <a:endCxn id="35" idx="2"/>
          </p:cNvCxnSpPr>
          <p:nvPr/>
        </p:nvCxnSpPr>
        <p:spPr>
          <a:xfrm>
            <a:off x="7337898" y="4529648"/>
            <a:ext cx="658238" cy="463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1D00ABC-E2BB-A8DC-04A3-372229D1CAC4}"/>
              </a:ext>
            </a:extLst>
          </p:cNvPr>
          <p:cNvCxnSpPr>
            <a:cxnSpLocks/>
            <a:stCxn id="22" idx="6"/>
            <a:endCxn id="31" idx="2"/>
          </p:cNvCxnSpPr>
          <p:nvPr/>
        </p:nvCxnSpPr>
        <p:spPr>
          <a:xfrm>
            <a:off x="7337898" y="4529648"/>
            <a:ext cx="658238"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0F3436C-1DFD-A65D-DBCF-AE929E3F775A}"/>
              </a:ext>
            </a:extLst>
          </p:cNvPr>
          <p:cNvCxnSpPr>
            <a:cxnSpLocks/>
            <a:stCxn id="23" idx="6"/>
            <a:endCxn id="30" idx="2"/>
          </p:cNvCxnSpPr>
          <p:nvPr/>
        </p:nvCxnSpPr>
        <p:spPr>
          <a:xfrm flipV="1">
            <a:off x="7337898" y="4529648"/>
            <a:ext cx="658238"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CC12CDF-07D5-A995-7949-805492E69452}"/>
              </a:ext>
            </a:extLst>
          </p:cNvPr>
          <p:cNvCxnSpPr>
            <a:cxnSpLocks/>
            <a:stCxn id="23" idx="6"/>
            <a:endCxn id="35" idx="2"/>
          </p:cNvCxnSpPr>
          <p:nvPr/>
        </p:nvCxnSpPr>
        <p:spPr>
          <a:xfrm flipV="1">
            <a:off x="7337898" y="4993260"/>
            <a:ext cx="658238" cy="461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22F9AEB-F0AE-3506-C57E-E6CC736473AF}"/>
              </a:ext>
            </a:extLst>
          </p:cNvPr>
          <p:cNvCxnSpPr>
            <a:cxnSpLocks/>
            <a:stCxn id="23" idx="6"/>
            <a:endCxn id="31" idx="2"/>
          </p:cNvCxnSpPr>
          <p:nvPr/>
        </p:nvCxnSpPr>
        <p:spPr>
          <a:xfrm>
            <a:off x="7337898" y="5454583"/>
            <a:ext cx="6582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DF667374-0105-9419-B368-FE0EB3A2961A}"/>
              </a:ext>
            </a:extLst>
          </p:cNvPr>
          <p:cNvPicPr>
            <a:picLocks noChangeAspect="1"/>
          </p:cNvPicPr>
          <p:nvPr/>
        </p:nvPicPr>
        <p:blipFill>
          <a:blip r:embed="rId2"/>
          <a:stretch>
            <a:fillRect/>
          </a:stretch>
        </p:blipFill>
        <p:spPr>
          <a:xfrm>
            <a:off x="914725" y="3600054"/>
            <a:ext cx="2182468" cy="2193088"/>
          </a:xfrm>
          <a:prstGeom prst="rect">
            <a:avLst/>
          </a:prstGeom>
        </p:spPr>
      </p:pic>
      <p:sp>
        <p:nvSpPr>
          <p:cNvPr id="155" name="Content Placeholder 2">
            <a:extLst>
              <a:ext uri="{FF2B5EF4-FFF2-40B4-BE49-F238E27FC236}">
                <a16:creationId xmlns:a16="http://schemas.microsoft.com/office/drawing/2014/main" id="{13B9A70C-42AD-A313-3895-8DEB231EF229}"/>
              </a:ext>
            </a:extLst>
          </p:cNvPr>
          <p:cNvSpPr txBox="1">
            <a:spLocks/>
          </p:cNvSpPr>
          <p:nvPr/>
        </p:nvSpPr>
        <p:spPr>
          <a:xfrm>
            <a:off x="744519" y="5929038"/>
            <a:ext cx="2636194" cy="6992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1500" dirty="0"/>
              <a:t>Field of view where white is food, black is blank space, and purple is off the map</a:t>
            </a:r>
          </a:p>
        </p:txBody>
      </p:sp>
      <p:cxnSp>
        <p:nvCxnSpPr>
          <p:cNvPr id="157" name="Straight Arrow Connector 156">
            <a:extLst>
              <a:ext uri="{FF2B5EF4-FFF2-40B4-BE49-F238E27FC236}">
                <a16:creationId xmlns:a16="http://schemas.microsoft.com/office/drawing/2014/main" id="{7488C02D-C157-A0DF-F84C-C75EA34DCD3D}"/>
              </a:ext>
            </a:extLst>
          </p:cNvPr>
          <p:cNvCxnSpPr>
            <a:cxnSpLocks/>
          </p:cNvCxnSpPr>
          <p:nvPr/>
        </p:nvCxnSpPr>
        <p:spPr>
          <a:xfrm>
            <a:off x="3292495" y="3766323"/>
            <a:ext cx="9127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B1BF0155-80D3-9258-2186-F25CDFC19064}"/>
              </a:ext>
            </a:extLst>
          </p:cNvPr>
          <p:cNvCxnSpPr>
            <a:cxnSpLocks/>
          </p:cNvCxnSpPr>
          <p:nvPr/>
        </p:nvCxnSpPr>
        <p:spPr>
          <a:xfrm>
            <a:off x="3292495" y="4249364"/>
            <a:ext cx="9127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38BC635-6CAE-F1B3-F2E4-97A1BD6DBF4C}"/>
              </a:ext>
            </a:extLst>
          </p:cNvPr>
          <p:cNvCxnSpPr>
            <a:cxnSpLocks/>
          </p:cNvCxnSpPr>
          <p:nvPr/>
        </p:nvCxnSpPr>
        <p:spPr>
          <a:xfrm>
            <a:off x="3292495" y="4732406"/>
            <a:ext cx="9127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DD8ED45-7BC2-29AD-F51D-289E8D33316D}"/>
              </a:ext>
            </a:extLst>
          </p:cNvPr>
          <p:cNvCxnSpPr>
            <a:cxnSpLocks/>
          </p:cNvCxnSpPr>
          <p:nvPr/>
        </p:nvCxnSpPr>
        <p:spPr>
          <a:xfrm>
            <a:off x="3292495" y="5683912"/>
            <a:ext cx="9127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AAE2D16-4E09-65B0-0DF1-859AC4DF47F7}"/>
              </a:ext>
            </a:extLst>
          </p:cNvPr>
          <p:cNvCxnSpPr>
            <a:cxnSpLocks/>
          </p:cNvCxnSpPr>
          <p:nvPr/>
        </p:nvCxnSpPr>
        <p:spPr>
          <a:xfrm>
            <a:off x="3292988" y="6166954"/>
            <a:ext cx="9127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Content Placeholder 2">
            <a:extLst>
              <a:ext uri="{FF2B5EF4-FFF2-40B4-BE49-F238E27FC236}">
                <a16:creationId xmlns:a16="http://schemas.microsoft.com/office/drawing/2014/main" id="{3710E357-656A-B8FC-9D90-66F4FFC8D440}"/>
              </a:ext>
            </a:extLst>
          </p:cNvPr>
          <p:cNvSpPr txBox="1">
            <a:spLocks/>
          </p:cNvSpPr>
          <p:nvPr/>
        </p:nvSpPr>
        <p:spPr>
          <a:xfrm>
            <a:off x="8794790" y="4579317"/>
            <a:ext cx="2711410" cy="8846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1500" dirty="0"/>
              <a:t>Move decided on is the maximum node option (in this case option 1, move forward</a:t>
            </a:r>
          </a:p>
        </p:txBody>
      </p:sp>
    </p:spTree>
    <p:extLst>
      <p:ext uri="{BB962C8B-B14F-4D97-AF65-F5344CB8AC3E}">
        <p14:creationId xmlns:p14="http://schemas.microsoft.com/office/powerpoint/2010/main" val="3515047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F58AD-94FE-6E2A-547E-E81EC892C639}"/>
              </a:ext>
            </a:extLst>
          </p:cNvPr>
          <p:cNvSpPr>
            <a:spLocks noGrp="1"/>
          </p:cNvSpPr>
          <p:nvPr>
            <p:ph type="title"/>
          </p:nvPr>
        </p:nvSpPr>
        <p:spPr>
          <a:xfrm>
            <a:off x="4090506" y="307193"/>
            <a:ext cx="7434070" cy="1474330"/>
          </a:xfrm>
        </p:spPr>
        <p:txBody>
          <a:bodyPr>
            <a:normAutofit/>
          </a:bodyPr>
          <a:lstStyle/>
          <a:p>
            <a:r>
              <a:rPr lang="en-US" dirty="0"/>
              <a:t>Predator Evolution</a:t>
            </a:r>
          </a:p>
        </p:txBody>
      </p:sp>
      <p:sp>
        <p:nvSpPr>
          <p:cNvPr id="42" name="Rectangle 41">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44" name="Picture 43">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13" name="Content Placeholder 7">
            <a:extLst>
              <a:ext uri="{FF2B5EF4-FFF2-40B4-BE49-F238E27FC236}">
                <a16:creationId xmlns:a16="http://schemas.microsoft.com/office/drawing/2014/main" id="{491FC8A0-3148-2A92-3E31-1A8E62328DBB}"/>
              </a:ext>
            </a:extLst>
          </p:cNvPr>
          <p:cNvSpPr>
            <a:spLocks noGrp="1"/>
          </p:cNvSpPr>
          <p:nvPr>
            <p:ph idx="1"/>
          </p:nvPr>
        </p:nvSpPr>
        <p:spPr>
          <a:xfrm>
            <a:off x="4080503" y="1680883"/>
            <a:ext cx="7454077" cy="3245608"/>
          </a:xfrm>
        </p:spPr>
        <p:txBody>
          <a:bodyPr>
            <a:normAutofit/>
          </a:bodyPr>
          <a:lstStyle/>
          <a:p>
            <a:pPr marL="0" indent="0">
              <a:buNone/>
            </a:pPr>
            <a:r>
              <a:rPr lang="en-US" dirty="0"/>
              <a:t>When a predator duplicates, the weights of its neural network are copied over with some slight mutation. In this case, mutation means that for some probability parameter, P, and some width parameter, d, each gene has a ”P” chance of being added to a random number generated from a normal distribution of width ”d.”</a:t>
            </a:r>
          </a:p>
          <a:p>
            <a:pPr marL="0" indent="0">
              <a:buNone/>
            </a:pPr>
            <a:r>
              <a:rPr lang="en-US" dirty="0"/>
              <a:t>There are other parameters which change and adjust the way predator evolve. They are</a:t>
            </a:r>
          </a:p>
          <a:p>
            <a:pPr marL="0" indent="0">
              <a:buNone/>
            </a:pPr>
            <a:endParaRPr lang="en-US" dirty="0"/>
          </a:p>
        </p:txBody>
      </p:sp>
      <p:pic>
        <p:nvPicPr>
          <p:cNvPr id="14" name="Picture 13">
            <a:extLst>
              <a:ext uri="{FF2B5EF4-FFF2-40B4-BE49-F238E27FC236}">
                <a16:creationId xmlns:a16="http://schemas.microsoft.com/office/drawing/2014/main" id="{5BFA3518-F744-421B-CA55-B0AB7B7F6E54}"/>
              </a:ext>
            </a:extLst>
          </p:cNvPr>
          <p:cNvPicPr>
            <a:picLocks noChangeAspect="1"/>
          </p:cNvPicPr>
          <p:nvPr/>
        </p:nvPicPr>
        <p:blipFill>
          <a:blip r:embed="rId3"/>
          <a:stretch>
            <a:fillRect/>
          </a:stretch>
        </p:blipFill>
        <p:spPr>
          <a:xfrm>
            <a:off x="4430350" y="4999549"/>
            <a:ext cx="6737692" cy="1551258"/>
          </a:xfrm>
          <a:prstGeom prst="rect">
            <a:avLst/>
          </a:prstGeom>
        </p:spPr>
      </p:pic>
    </p:spTree>
    <p:extLst>
      <p:ext uri="{BB962C8B-B14F-4D97-AF65-F5344CB8AC3E}">
        <p14:creationId xmlns:p14="http://schemas.microsoft.com/office/powerpoint/2010/main" val="2028488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B416-7243-6036-87EF-16FBF6255F96}"/>
              </a:ext>
            </a:extLst>
          </p:cNvPr>
          <p:cNvSpPr>
            <a:spLocks noGrp="1"/>
          </p:cNvSpPr>
          <p:nvPr>
            <p:ph type="title"/>
          </p:nvPr>
        </p:nvSpPr>
        <p:spPr/>
        <p:txBody>
          <a:bodyPr/>
          <a:lstStyle/>
          <a:p>
            <a:r>
              <a:rPr lang="en-US" dirty="0"/>
              <a:t>Quantum Predators</a:t>
            </a:r>
          </a:p>
        </p:txBody>
      </p:sp>
      <p:sp>
        <p:nvSpPr>
          <p:cNvPr id="6" name="Content Placeholder 5">
            <a:extLst>
              <a:ext uri="{FF2B5EF4-FFF2-40B4-BE49-F238E27FC236}">
                <a16:creationId xmlns:a16="http://schemas.microsoft.com/office/drawing/2014/main" id="{D1681DEC-4572-2619-E2CC-26E3B0538579}"/>
              </a:ext>
            </a:extLst>
          </p:cNvPr>
          <p:cNvSpPr>
            <a:spLocks noGrp="1"/>
          </p:cNvSpPr>
          <p:nvPr>
            <p:ph idx="1"/>
          </p:nvPr>
        </p:nvSpPr>
        <p:spPr>
          <a:xfrm>
            <a:off x="685800" y="1808888"/>
            <a:ext cx="10820400" cy="1473278"/>
          </a:xfrm>
        </p:spPr>
        <p:txBody>
          <a:bodyPr>
            <a:normAutofit fontScale="92500" lnSpcReduction="10000"/>
          </a:bodyPr>
          <a:lstStyle/>
          <a:p>
            <a:pPr marL="0" indent="0">
              <a:buNone/>
            </a:pPr>
            <a:r>
              <a:rPr lang="en-US" sz="2000" dirty="0"/>
              <a:t>Quantum predators are generated using hybrid quantum neural networks. These hybrid quantum neural networks have a classical part which feeds into a series of quantum circuits. Then, each quantum circuit outputs a measurement in the form of a series of outputs and frequencies associated with those outputs.</a:t>
            </a:r>
          </a:p>
          <a:p>
            <a:pPr marL="0" indent="0">
              <a:buNone/>
            </a:pPr>
            <a:r>
              <a:rPr lang="en-US" sz="2000" dirty="0"/>
              <a:t>In some sense, this can be thought of as a classical network “tickling” quantum circuits. </a:t>
            </a:r>
          </a:p>
        </p:txBody>
      </p:sp>
      <p:sp>
        <p:nvSpPr>
          <p:cNvPr id="8" name="Oval 7">
            <a:extLst>
              <a:ext uri="{FF2B5EF4-FFF2-40B4-BE49-F238E27FC236}">
                <a16:creationId xmlns:a16="http://schemas.microsoft.com/office/drawing/2014/main" id="{3970D85B-D03C-A01E-9921-8EAC717F855F}"/>
              </a:ext>
            </a:extLst>
          </p:cNvPr>
          <p:cNvSpPr/>
          <p:nvPr/>
        </p:nvSpPr>
        <p:spPr>
          <a:xfrm>
            <a:off x="1284686" y="3680522"/>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2A7478-6339-9837-6F34-80D92FD8E863}"/>
              </a:ext>
            </a:extLst>
          </p:cNvPr>
          <p:cNvSpPr/>
          <p:nvPr/>
        </p:nvSpPr>
        <p:spPr>
          <a:xfrm>
            <a:off x="1284686" y="4163563"/>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690B67C-7DFF-44D8-43E0-0B011EB3A89B}"/>
              </a:ext>
            </a:extLst>
          </p:cNvPr>
          <p:cNvSpPr/>
          <p:nvPr/>
        </p:nvSpPr>
        <p:spPr>
          <a:xfrm>
            <a:off x="1284686" y="4646605"/>
            <a:ext cx="427382" cy="4055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B14089-0AE2-A725-B132-21CB77DFC396}"/>
              </a:ext>
            </a:extLst>
          </p:cNvPr>
          <p:cNvSpPr/>
          <p:nvPr/>
        </p:nvSpPr>
        <p:spPr>
          <a:xfrm>
            <a:off x="1284686" y="5598111"/>
            <a:ext cx="427382" cy="4055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407D2A5-14C8-7C95-A780-0B916A68EAD1}"/>
              </a:ext>
            </a:extLst>
          </p:cNvPr>
          <p:cNvSpPr/>
          <p:nvPr/>
        </p:nvSpPr>
        <p:spPr>
          <a:xfrm>
            <a:off x="1284686" y="6081153"/>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29FA979-1525-340D-46B5-EC09F5189615}"/>
              </a:ext>
            </a:extLst>
          </p:cNvPr>
          <p:cNvSpPr/>
          <p:nvPr/>
        </p:nvSpPr>
        <p:spPr>
          <a:xfrm>
            <a:off x="1453651" y="5156217"/>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A43C80-0B53-5AF0-D49D-5D0D1F538976}"/>
              </a:ext>
            </a:extLst>
          </p:cNvPr>
          <p:cNvSpPr/>
          <p:nvPr/>
        </p:nvSpPr>
        <p:spPr>
          <a:xfrm>
            <a:off x="1453651" y="5278469"/>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A7EB1E-233D-A893-4981-8B93B4CE3B67}"/>
              </a:ext>
            </a:extLst>
          </p:cNvPr>
          <p:cNvSpPr/>
          <p:nvPr/>
        </p:nvSpPr>
        <p:spPr>
          <a:xfrm>
            <a:off x="1453651" y="5404563"/>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D9485-C0CB-7AF0-9A63-D075B64349B4}"/>
              </a:ext>
            </a:extLst>
          </p:cNvPr>
          <p:cNvSpPr/>
          <p:nvPr/>
        </p:nvSpPr>
        <p:spPr>
          <a:xfrm>
            <a:off x="2526584" y="3960806"/>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03F6EE-CD97-289C-7868-85E80320179B}"/>
              </a:ext>
            </a:extLst>
          </p:cNvPr>
          <p:cNvSpPr/>
          <p:nvPr/>
        </p:nvSpPr>
        <p:spPr>
          <a:xfrm>
            <a:off x="2526584" y="4443847"/>
            <a:ext cx="427382" cy="40551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12CE398-96DD-754C-E1F1-8D39892FB6CE}"/>
              </a:ext>
            </a:extLst>
          </p:cNvPr>
          <p:cNvSpPr/>
          <p:nvPr/>
        </p:nvSpPr>
        <p:spPr>
          <a:xfrm>
            <a:off x="2526584" y="5368782"/>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B341D7-A046-8B18-0DAC-5F215BB926C7}"/>
              </a:ext>
            </a:extLst>
          </p:cNvPr>
          <p:cNvSpPr/>
          <p:nvPr/>
        </p:nvSpPr>
        <p:spPr>
          <a:xfrm>
            <a:off x="2526584" y="5851824"/>
            <a:ext cx="427382" cy="405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BCC33E-66B1-679E-3645-9191F8ED74C9}"/>
              </a:ext>
            </a:extLst>
          </p:cNvPr>
          <p:cNvSpPr/>
          <p:nvPr/>
        </p:nvSpPr>
        <p:spPr>
          <a:xfrm>
            <a:off x="2695549" y="4926888"/>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FC9D89-1E38-0D4E-07EB-E5ADE238836F}"/>
              </a:ext>
            </a:extLst>
          </p:cNvPr>
          <p:cNvSpPr/>
          <p:nvPr/>
        </p:nvSpPr>
        <p:spPr>
          <a:xfrm>
            <a:off x="2695549" y="5049140"/>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9EF486-A3F1-081F-6207-BFED7D88C9D7}"/>
              </a:ext>
            </a:extLst>
          </p:cNvPr>
          <p:cNvSpPr/>
          <p:nvPr/>
        </p:nvSpPr>
        <p:spPr>
          <a:xfrm>
            <a:off x="2695549" y="5175234"/>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8F6BDD9-F425-8EFA-19FE-A25DDBD2ACEE}"/>
              </a:ext>
            </a:extLst>
          </p:cNvPr>
          <p:cNvSpPr/>
          <p:nvPr/>
        </p:nvSpPr>
        <p:spPr>
          <a:xfrm>
            <a:off x="3768482" y="4443847"/>
            <a:ext cx="427382" cy="40551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9B217B0-8602-01CD-8B83-55A591EB2AF6}"/>
              </a:ext>
            </a:extLst>
          </p:cNvPr>
          <p:cNvSpPr/>
          <p:nvPr/>
        </p:nvSpPr>
        <p:spPr>
          <a:xfrm>
            <a:off x="3768482" y="5368782"/>
            <a:ext cx="427382" cy="4055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1037407-453D-2E15-3313-4A1931D771B7}"/>
              </a:ext>
            </a:extLst>
          </p:cNvPr>
          <p:cNvSpPr/>
          <p:nvPr/>
        </p:nvSpPr>
        <p:spPr>
          <a:xfrm>
            <a:off x="3937447" y="4926888"/>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8135BFB-95FD-36BC-2B1A-1A4F3590C3E3}"/>
              </a:ext>
            </a:extLst>
          </p:cNvPr>
          <p:cNvSpPr/>
          <p:nvPr/>
        </p:nvSpPr>
        <p:spPr>
          <a:xfrm>
            <a:off x="3937447" y="5049140"/>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787F3FF-59D8-CDE7-F7AB-25E3A131E7D4}"/>
              </a:ext>
            </a:extLst>
          </p:cNvPr>
          <p:cNvSpPr/>
          <p:nvPr/>
        </p:nvSpPr>
        <p:spPr>
          <a:xfrm>
            <a:off x="3937447" y="5175234"/>
            <a:ext cx="89452" cy="894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8908E43-F6EB-9C2F-CC9F-44911294388D}"/>
              </a:ext>
            </a:extLst>
          </p:cNvPr>
          <p:cNvSpPr/>
          <p:nvPr/>
        </p:nvSpPr>
        <p:spPr>
          <a:xfrm>
            <a:off x="4854102" y="4443847"/>
            <a:ext cx="427382" cy="4055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B4F390A-BA50-7516-9AB7-8E044A40A52C}"/>
              </a:ext>
            </a:extLst>
          </p:cNvPr>
          <p:cNvSpPr/>
          <p:nvPr/>
        </p:nvSpPr>
        <p:spPr>
          <a:xfrm>
            <a:off x="4854102" y="5368782"/>
            <a:ext cx="427382" cy="4055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A2D366F-0C05-9F22-1471-0241460D1701}"/>
              </a:ext>
            </a:extLst>
          </p:cNvPr>
          <p:cNvSpPr/>
          <p:nvPr/>
        </p:nvSpPr>
        <p:spPr>
          <a:xfrm>
            <a:off x="4854102" y="4907459"/>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FF522998-2420-0B3F-8B09-634971B9928B}"/>
              </a:ext>
            </a:extLst>
          </p:cNvPr>
          <p:cNvCxnSpPr>
            <a:cxnSpLocks/>
          </p:cNvCxnSpPr>
          <p:nvPr/>
        </p:nvCxnSpPr>
        <p:spPr>
          <a:xfrm>
            <a:off x="1822316" y="3615189"/>
            <a:ext cx="2605039" cy="654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142370-2E4D-6AD7-E090-978336F1B747}"/>
              </a:ext>
            </a:extLst>
          </p:cNvPr>
          <p:cNvCxnSpPr>
            <a:cxnSpLocks/>
          </p:cNvCxnSpPr>
          <p:nvPr/>
        </p:nvCxnSpPr>
        <p:spPr>
          <a:xfrm flipV="1">
            <a:off x="1853931" y="6003627"/>
            <a:ext cx="2573424" cy="528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C31B076-D763-FF61-6999-9DDE11091CB3}"/>
              </a:ext>
            </a:extLst>
          </p:cNvPr>
          <p:cNvCxnSpPr>
            <a:stCxn id="8" idx="6"/>
            <a:endCxn id="16" idx="2"/>
          </p:cNvCxnSpPr>
          <p:nvPr/>
        </p:nvCxnSpPr>
        <p:spPr>
          <a:xfrm>
            <a:off x="1712068" y="3883280"/>
            <a:ext cx="814516" cy="280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A2E7AB0-F4A7-76BC-0420-28C5CA8195DC}"/>
              </a:ext>
            </a:extLst>
          </p:cNvPr>
          <p:cNvCxnSpPr>
            <a:cxnSpLocks/>
            <a:stCxn id="8" idx="6"/>
            <a:endCxn id="17" idx="2"/>
          </p:cNvCxnSpPr>
          <p:nvPr/>
        </p:nvCxnSpPr>
        <p:spPr>
          <a:xfrm>
            <a:off x="1712068" y="3883280"/>
            <a:ext cx="814516" cy="763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98D66C-6C8B-4FF2-DC6F-73619F6A8F34}"/>
              </a:ext>
            </a:extLst>
          </p:cNvPr>
          <p:cNvCxnSpPr>
            <a:cxnSpLocks/>
            <a:stCxn id="8" idx="6"/>
            <a:endCxn id="18" idx="2"/>
          </p:cNvCxnSpPr>
          <p:nvPr/>
        </p:nvCxnSpPr>
        <p:spPr>
          <a:xfrm>
            <a:off x="1712068" y="3883280"/>
            <a:ext cx="814516" cy="1688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4AAD75-EF6C-2883-BB9B-BA01D0B37FCE}"/>
              </a:ext>
            </a:extLst>
          </p:cNvPr>
          <p:cNvCxnSpPr>
            <a:cxnSpLocks/>
            <a:stCxn id="9" idx="6"/>
            <a:endCxn id="16" idx="2"/>
          </p:cNvCxnSpPr>
          <p:nvPr/>
        </p:nvCxnSpPr>
        <p:spPr>
          <a:xfrm flipV="1">
            <a:off x="1712068" y="4163564"/>
            <a:ext cx="814516" cy="20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61FBD6B-1F67-508B-43E4-B58B6A1C4BFD}"/>
              </a:ext>
            </a:extLst>
          </p:cNvPr>
          <p:cNvCxnSpPr>
            <a:cxnSpLocks/>
            <a:stCxn id="10" idx="6"/>
            <a:endCxn id="17" idx="2"/>
          </p:cNvCxnSpPr>
          <p:nvPr/>
        </p:nvCxnSpPr>
        <p:spPr>
          <a:xfrm flipV="1">
            <a:off x="1712068" y="4646605"/>
            <a:ext cx="814516" cy="202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6E192D-67B7-FC2E-FE63-7E2EF2AC17AE}"/>
              </a:ext>
            </a:extLst>
          </p:cNvPr>
          <p:cNvCxnSpPr>
            <a:cxnSpLocks/>
            <a:stCxn id="11" idx="6"/>
            <a:endCxn id="18" idx="2"/>
          </p:cNvCxnSpPr>
          <p:nvPr/>
        </p:nvCxnSpPr>
        <p:spPr>
          <a:xfrm flipV="1">
            <a:off x="1712068" y="5571540"/>
            <a:ext cx="814516" cy="229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B00285-E92E-7AA4-3951-E839B6F7D5B9}"/>
              </a:ext>
            </a:extLst>
          </p:cNvPr>
          <p:cNvCxnSpPr>
            <a:cxnSpLocks/>
            <a:stCxn id="12" idx="6"/>
            <a:endCxn id="19" idx="2"/>
          </p:cNvCxnSpPr>
          <p:nvPr/>
        </p:nvCxnSpPr>
        <p:spPr>
          <a:xfrm flipV="1">
            <a:off x="1712068" y="6054582"/>
            <a:ext cx="814516" cy="229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777967F-ADFB-48EE-33EF-38A7F00A54BC}"/>
              </a:ext>
            </a:extLst>
          </p:cNvPr>
          <p:cNvCxnSpPr>
            <a:cxnSpLocks/>
            <a:stCxn id="8" idx="6"/>
            <a:endCxn id="19" idx="2"/>
          </p:cNvCxnSpPr>
          <p:nvPr/>
        </p:nvCxnSpPr>
        <p:spPr>
          <a:xfrm>
            <a:off x="1712068" y="3883280"/>
            <a:ext cx="814516" cy="2171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A57B5-D2C0-DFCC-518F-DC638F1EDDE1}"/>
              </a:ext>
            </a:extLst>
          </p:cNvPr>
          <p:cNvCxnSpPr>
            <a:cxnSpLocks/>
            <a:stCxn id="9" idx="6"/>
            <a:endCxn id="17" idx="2"/>
          </p:cNvCxnSpPr>
          <p:nvPr/>
        </p:nvCxnSpPr>
        <p:spPr>
          <a:xfrm>
            <a:off x="1712068" y="4366321"/>
            <a:ext cx="814516" cy="280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ACE1FF-D83E-C82E-546F-7DFA699EEE2F}"/>
              </a:ext>
            </a:extLst>
          </p:cNvPr>
          <p:cNvCxnSpPr>
            <a:cxnSpLocks/>
            <a:stCxn id="9" idx="6"/>
            <a:endCxn id="18" idx="2"/>
          </p:cNvCxnSpPr>
          <p:nvPr/>
        </p:nvCxnSpPr>
        <p:spPr>
          <a:xfrm>
            <a:off x="1712068" y="4366321"/>
            <a:ext cx="814516" cy="1205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847441F-BC5D-23CC-0496-20F4B347CBD4}"/>
              </a:ext>
            </a:extLst>
          </p:cNvPr>
          <p:cNvCxnSpPr>
            <a:cxnSpLocks/>
            <a:stCxn id="9" idx="6"/>
            <a:endCxn id="19" idx="2"/>
          </p:cNvCxnSpPr>
          <p:nvPr/>
        </p:nvCxnSpPr>
        <p:spPr>
          <a:xfrm>
            <a:off x="1712068" y="4366321"/>
            <a:ext cx="814516" cy="1688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1F7BB10-C3FF-587E-38ED-5918982A9796}"/>
              </a:ext>
            </a:extLst>
          </p:cNvPr>
          <p:cNvCxnSpPr>
            <a:cxnSpLocks/>
            <a:stCxn id="10" idx="6"/>
            <a:endCxn id="16" idx="2"/>
          </p:cNvCxnSpPr>
          <p:nvPr/>
        </p:nvCxnSpPr>
        <p:spPr>
          <a:xfrm flipV="1">
            <a:off x="1712068" y="4163564"/>
            <a:ext cx="814516" cy="685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CEC28D-0EF4-E9C4-6CEE-53A7CE1795B6}"/>
              </a:ext>
            </a:extLst>
          </p:cNvPr>
          <p:cNvCxnSpPr>
            <a:cxnSpLocks/>
            <a:stCxn id="10" idx="6"/>
          </p:cNvCxnSpPr>
          <p:nvPr/>
        </p:nvCxnSpPr>
        <p:spPr>
          <a:xfrm>
            <a:off x="1712068" y="4849363"/>
            <a:ext cx="814516" cy="681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A033AB-A905-9894-B642-9771810A612E}"/>
              </a:ext>
            </a:extLst>
          </p:cNvPr>
          <p:cNvCxnSpPr>
            <a:cxnSpLocks/>
            <a:stCxn id="10" idx="6"/>
            <a:endCxn id="19" idx="2"/>
          </p:cNvCxnSpPr>
          <p:nvPr/>
        </p:nvCxnSpPr>
        <p:spPr>
          <a:xfrm>
            <a:off x="1712068" y="4849363"/>
            <a:ext cx="814516" cy="1205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4A9D3E-F11C-DDE0-1DF1-F7EAA87A38DD}"/>
              </a:ext>
            </a:extLst>
          </p:cNvPr>
          <p:cNvCxnSpPr>
            <a:cxnSpLocks/>
            <a:stCxn id="11" idx="6"/>
            <a:endCxn id="17" idx="2"/>
          </p:cNvCxnSpPr>
          <p:nvPr/>
        </p:nvCxnSpPr>
        <p:spPr>
          <a:xfrm flipV="1">
            <a:off x="1712068" y="4646605"/>
            <a:ext cx="814516" cy="1154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6C61B2-3070-5D38-6A2E-4D8B2092105E}"/>
              </a:ext>
            </a:extLst>
          </p:cNvPr>
          <p:cNvCxnSpPr>
            <a:cxnSpLocks/>
            <a:stCxn id="11" idx="6"/>
            <a:endCxn id="19" idx="2"/>
          </p:cNvCxnSpPr>
          <p:nvPr/>
        </p:nvCxnSpPr>
        <p:spPr>
          <a:xfrm>
            <a:off x="1712068" y="5800869"/>
            <a:ext cx="814516" cy="253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8A17781-869C-CE6C-FEC7-6042F78E8DB3}"/>
              </a:ext>
            </a:extLst>
          </p:cNvPr>
          <p:cNvCxnSpPr>
            <a:cxnSpLocks/>
            <a:stCxn id="12" idx="6"/>
            <a:endCxn id="18" idx="2"/>
          </p:cNvCxnSpPr>
          <p:nvPr/>
        </p:nvCxnSpPr>
        <p:spPr>
          <a:xfrm flipV="1">
            <a:off x="1712068" y="5571540"/>
            <a:ext cx="814516" cy="712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899C3A-ABC4-BA24-A6BF-358D00398FC6}"/>
              </a:ext>
            </a:extLst>
          </p:cNvPr>
          <p:cNvCxnSpPr>
            <a:cxnSpLocks/>
            <a:stCxn id="11" idx="6"/>
            <a:endCxn id="16" idx="2"/>
          </p:cNvCxnSpPr>
          <p:nvPr/>
        </p:nvCxnSpPr>
        <p:spPr>
          <a:xfrm flipV="1">
            <a:off x="1712068" y="4163564"/>
            <a:ext cx="814516" cy="1637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13F1477-449A-1C39-CF81-DBFA6F64E87A}"/>
              </a:ext>
            </a:extLst>
          </p:cNvPr>
          <p:cNvCxnSpPr>
            <a:cxnSpLocks/>
            <a:stCxn id="12" idx="6"/>
            <a:endCxn id="17" idx="2"/>
          </p:cNvCxnSpPr>
          <p:nvPr/>
        </p:nvCxnSpPr>
        <p:spPr>
          <a:xfrm flipV="1">
            <a:off x="1712068" y="4646605"/>
            <a:ext cx="814516" cy="1637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2F537FF-60FA-502E-E07F-7D6687DA8670}"/>
              </a:ext>
            </a:extLst>
          </p:cNvPr>
          <p:cNvCxnSpPr>
            <a:cxnSpLocks/>
            <a:stCxn id="12" idx="6"/>
            <a:endCxn id="16" idx="2"/>
          </p:cNvCxnSpPr>
          <p:nvPr/>
        </p:nvCxnSpPr>
        <p:spPr>
          <a:xfrm flipV="1">
            <a:off x="1712068" y="4163564"/>
            <a:ext cx="814516" cy="21203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951DB16-EB5F-E7B2-6754-E528E6095C58}"/>
              </a:ext>
            </a:extLst>
          </p:cNvPr>
          <p:cNvCxnSpPr>
            <a:cxnSpLocks/>
            <a:stCxn id="16" idx="6"/>
            <a:endCxn id="23" idx="2"/>
          </p:cNvCxnSpPr>
          <p:nvPr/>
        </p:nvCxnSpPr>
        <p:spPr>
          <a:xfrm>
            <a:off x="2953966" y="4163564"/>
            <a:ext cx="814516" cy="483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D872A7E-9ACF-52D4-D2F7-1BB77EAF18F8}"/>
              </a:ext>
            </a:extLst>
          </p:cNvPr>
          <p:cNvCxnSpPr>
            <a:cxnSpLocks/>
            <a:stCxn id="16" idx="6"/>
            <a:endCxn id="24" idx="2"/>
          </p:cNvCxnSpPr>
          <p:nvPr/>
        </p:nvCxnSpPr>
        <p:spPr>
          <a:xfrm>
            <a:off x="2953966" y="4163564"/>
            <a:ext cx="814516" cy="1407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9357688-B343-5932-3198-66149AE60773}"/>
              </a:ext>
            </a:extLst>
          </p:cNvPr>
          <p:cNvCxnSpPr>
            <a:cxnSpLocks/>
            <a:stCxn id="17" idx="6"/>
            <a:endCxn id="23" idx="2"/>
          </p:cNvCxnSpPr>
          <p:nvPr/>
        </p:nvCxnSpPr>
        <p:spPr>
          <a:xfrm>
            <a:off x="2953966" y="4646605"/>
            <a:ext cx="8145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6CB377-F236-56D9-A999-0D291CD3B564}"/>
              </a:ext>
            </a:extLst>
          </p:cNvPr>
          <p:cNvCxnSpPr>
            <a:cxnSpLocks/>
            <a:stCxn id="17" idx="6"/>
            <a:endCxn id="24" idx="2"/>
          </p:cNvCxnSpPr>
          <p:nvPr/>
        </p:nvCxnSpPr>
        <p:spPr>
          <a:xfrm>
            <a:off x="2953966" y="4646605"/>
            <a:ext cx="814516"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9372750-9F7C-6477-0817-5F808A4BFBB5}"/>
              </a:ext>
            </a:extLst>
          </p:cNvPr>
          <p:cNvCxnSpPr>
            <a:cxnSpLocks/>
            <a:stCxn id="18" idx="6"/>
            <a:endCxn id="23" idx="2"/>
          </p:cNvCxnSpPr>
          <p:nvPr/>
        </p:nvCxnSpPr>
        <p:spPr>
          <a:xfrm flipV="1">
            <a:off x="2953966" y="4646605"/>
            <a:ext cx="814516"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B9A7391-FC79-0FF2-B19C-6438C5FD01F2}"/>
              </a:ext>
            </a:extLst>
          </p:cNvPr>
          <p:cNvCxnSpPr>
            <a:cxnSpLocks/>
            <a:stCxn id="18" idx="6"/>
            <a:endCxn id="24" idx="2"/>
          </p:cNvCxnSpPr>
          <p:nvPr/>
        </p:nvCxnSpPr>
        <p:spPr>
          <a:xfrm>
            <a:off x="2953966" y="5571540"/>
            <a:ext cx="8145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540827-817E-2E54-820B-6648281C528B}"/>
              </a:ext>
            </a:extLst>
          </p:cNvPr>
          <p:cNvCxnSpPr>
            <a:cxnSpLocks/>
            <a:stCxn id="19" idx="6"/>
          </p:cNvCxnSpPr>
          <p:nvPr/>
        </p:nvCxnSpPr>
        <p:spPr>
          <a:xfrm flipV="1">
            <a:off x="2953966" y="4724130"/>
            <a:ext cx="814516" cy="1330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AE332F5-5C36-CB5A-1943-6006C93EBA42}"/>
              </a:ext>
            </a:extLst>
          </p:cNvPr>
          <p:cNvCxnSpPr>
            <a:cxnSpLocks/>
            <a:stCxn id="19" idx="6"/>
            <a:endCxn id="24" idx="2"/>
          </p:cNvCxnSpPr>
          <p:nvPr/>
        </p:nvCxnSpPr>
        <p:spPr>
          <a:xfrm flipV="1">
            <a:off x="2953966" y="5571540"/>
            <a:ext cx="814516" cy="483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0AC172-40C2-61F2-4AAD-244D0FD6A18E}"/>
              </a:ext>
            </a:extLst>
          </p:cNvPr>
          <p:cNvCxnSpPr>
            <a:cxnSpLocks/>
            <a:stCxn id="23" idx="6"/>
            <a:endCxn id="28" idx="2"/>
          </p:cNvCxnSpPr>
          <p:nvPr/>
        </p:nvCxnSpPr>
        <p:spPr>
          <a:xfrm>
            <a:off x="4195864" y="4646605"/>
            <a:ext cx="6582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8432101-7B75-341A-E907-E226834F8C7E}"/>
              </a:ext>
            </a:extLst>
          </p:cNvPr>
          <p:cNvCxnSpPr>
            <a:cxnSpLocks/>
            <a:stCxn id="23" idx="6"/>
            <a:endCxn id="30" idx="2"/>
          </p:cNvCxnSpPr>
          <p:nvPr/>
        </p:nvCxnSpPr>
        <p:spPr>
          <a:xfrm>
            <a:off x="4195864" y="4646605"/>
            <a:ext cx="658238" cy="463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649E11D-AEB7-8810-435C-AE2E4BFAEFAD}"/>
              </a:ext>
            </a:extLst>
          </p:cNvPr>
          <p:cNvCxnSpPr>
            <a:cxnSpLocks/>
            <a:stCxn id="23" idx="6"/>
            <a:endCxn id="29" idx="2"/>
          </p:cNvCxnSpPr>
          <p:nvPr/>
        </p:nvCxnSpPr>
        <p:spPr>
          <a:xfrm>
            <a:off x="4195864" y="4646605"/>
            <a:ext cx="658238"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19070A-1870-E9A9-FAAE-D2C6097992F8}"/>
              </a:ext>
            </a:extLst>
          </p:cNvPr>
          <p:cNvCxnSpPr>
            <a:cxnSpLocks/>
            <a:stCxn id="24" idx="6"/>
            <a:endCxn id="28" idx="2"/>
          </p:cNvCxnSpPr>
          <p:nvPr/>
        </p:nvCxnSpPr>
        <p:spPr>
          <a:xfrm flipV="1">
            <a:off x="4195864" y="4646605"/>
            <a:ext cx="658238" cy="924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4AD5701-9B2B-CF3E-D604-9B3401FF4019}"/>
              </a:ext>
            </a:extLst>
          </p:cNvPr>
          <p:cNvCxnSpPr>
            <a:cxnSpLocks/>
            <a:stCxn id="24" idx="6"/>
            <a:endCxn id="30" idx="2"/>
          </p:cNvCxnSpPr>
          <p:nvPr/>
        </p:nvCxnSpPr>
        <p:spPr>
          <a:xfrm flipV="1">
            <a:off x="4195864" y="5110217"/>
            <a:ext cx="658238" cy="461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92711D8-1EA6-F47B-F67C-80C96FCA694A}"/>
              </a:ext>
            </a:extLst>
          </p:cNvPr>
          <p:cNvCxnSpPr>
            <a:cxnSpLocks/>
            <a:stCxn id="24" idx="6"/>
            <a:endCxn id="29" idx="2"/>
          </p:cNvCxnSpPr>
          <p:nvPr/>
        </p:nvCxnSpPr>
        <p:spPr>
          <a:xfrm>
            <a:off x="4195864" y="5571540"/>
            <a:ext cx="6582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FB8B25A-2174-F056-FDFF-128E6EE03D4D}"/>
              </a:ext>
            </a:extLst>
          </p:cNvPr>
          <p:cNvSpPr/>
          <p:nvPr/>
        </p:nvSpPr>
        <p:spPr>
          <a:xfrm>
            <a:off x="5939722" y="4195026"/>
            <a:ext cx="2324909" cy="483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Quantum Circuit</a:t>
            </a:r>
          </a:p>
        </p:txBody>
      </p:sp>
      <p:sp>
        <p:nvSpPr>
          <p:cNvPr id="133" name="Rounded Rectangle 132">
            <a:extLst>
              <a:ext uri="{FF2B5EF4-FFF2-40B4-BE49-F238E27FC236}">
                <a16:creationId xmlns:a16="http://schemas.microsoft.com/office/drawing/2014/main" id="{5DC5C9B2-BBC4-6D8B-6FB1-A58647342E30}"/>
              </a:ext>
            </a:extLst>
          </p:cNvPr>
          <p:cNvSpPr/>
          <p:nvPr/>
        </p:nvSpPr>
        <p:spPr>
          <a:xfrm>
            <a:off x="5939722" y="4825808"/>
            <a:ext cx="2324909" cy="483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Quantum Circuit</a:t>
            </a:r>
          </a:p>
        </p:txBody>
      </p:sp>
      <p:sp>
        <p:nvSpPr>
          <p:cNvPr id="134" name="Rounded Rectangle 133">
            <a:extLst>
              <a:ext uri="{FF2B5EF4-FFF2-40B4-BE49-F238E27FC236}">
                <a16:creationId xmlns:a16="http://schemas.microsoft.com/office/drawing/2014/main" id="{D31201D8-88F1-7775-31BA-700C7B9C21A8}"/>
              </a:ext>
            </a:extLst>
          </p:cNvPr>
          <p:cNvSpPr/>
          <p:nvPr/>
        </p:nvSpPr>
        <p:spPr>
          <a:xfrm>
            <a:off x="5939722" y="5456590"/>
            <a:ext cx="2324909" cy="483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Quantum Circuit</a:t>
            </a:r>
          </a:p>
        </p:txBody>
      </p:sp>
      <p:cxnSp>
        <p:nvCxnSpPr>
          <p:cNvPr id="135" name="Straight Arrow Connector 134">
            <a:extLst>
              <a:ext uri="{FF2B5EF4-FFF2-40B4-BE49-F238E27FC236}">
                <a16:creationId xmlns:a16="http://schemas.microsoft.com/office/drawing/2014/main" id="{D741A45B-D067-3A76-733F-5C2A0515EEAC}"/>
              </a:ext>
            </a:extLst>
          </p:cNvPr>
          <p:cNvCxnSpPr>
            <a:cxnSpLocks/>
            <a:stCxn id="28" idx="6"/>
            <a:endCxn id="73" idx="1"/>
          </p:cNvCxnSpPr>
          <p:nvPr/>
        </p:nvCxnSpPr>
        <p:spPr>
          <a:xfrm flipV="1">
            <a:off x="5281484" y="4436547"/>
            <a:ext cx="658238" cy="210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3426D3D-71C0-CF76-2B1F-B8179CDE37CA}"/>
              </a:ext>
            </a:extLst>
          </p:cNvPr>
          <p:cNvCxnSpPr>
            <a:cxnSpLocks/>
            <a:stCxn id="30" idx="6"/>
            <a:endCxn id="73" idx="1"/>
          </p:cNvCxnSpPr>
          <p:nvPr/>
        </p:nvCxnSpPr>
        <p:spPr>
          <a:xfrm flipV="1">
            <a:off x="5281484" y="4436547"/>
            <a:ext cx="658238" cy="673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9DE1F6F-914C-6722-B461-422D79A36200}"/>
              </a:ext>
            </a:extLst>
          </p:cNvPr>
          <p:cNvCxnSpPr>
            <a:cxnSpLocks/>
            <a:stCxn id="30" idx="6"/>
            <a:endCxn id="133" idx="1"/>
          </p:cNvCxnSpPr>
          <p:nvPr/>
        </p:nvCxnSpPr>
        <p:spPr>
          <a:xfrm flipV="1">
            <a:off x="5281484" y="5067329"/>
            <a:ext cx="658238" cy="42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3DC00CD-DF4B-74D4-6843-2C9281F877B3}"/>
              </a:ext>
            </a:extLst>
          </p:cNvPr>
          <p:cNvCxnSpPr>
            <a:cxnSpLocks/>
            <a:stCxn id="30" idx="6"/>
            <a:endCxn id="134" idx="1"/>
          </p:cNvCxnSpPr>
          <p:nvPr/>
        </p:nvCxnSpPr>
        <p:spPr>
          <a:xfrm>
            <a:off x="5281484" y="5110217"/>
            <a:ext cx="658238" cy="587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7EF9DDC-AA74-1F74-B05C-F5D3A7D1C505}"/>
              </a:ext>
            </a:extLst>
          </p:cNvPr>
          <p:cNvCxnSpPr>
            <a:cxnSpLocks/>
            <a:stCxn id="28" idx="6"/>
            <a:endCxn id="134" idx="1"/>
          </p:cNvCxnSpPr>
          <p:nvPr/>
        </p:nvCxnSpPr>
        <p:spPr>
          <a:xfrm>
            <a:off x="5281484" y="4646605"/>
            <a:ext cx="658238" cy="1051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B4AD706-3CA2-B391-1971-FBF245F23017}"/>
              </a:ext>
            </a:extLst>
          </p:cNvPr>
          <p:cNvCxnSpPr>
            <a:cxnSpLocks/>
            <a:stCxn id="28" idx="6"/>
            <a:endCxn id="133" idx="1"/>
          </p:cNvCxnSpPr>
          <p:nvPr/>
        </p:nvCxnSpPr>
        <p:spPr>
          <a:xfrm>
            <a:off x="5281484" y="4646605"/>
            <a:ext cx="658238" cy="420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FD73A15-0294-9AB1-B1CC-96DEFA9E685E}"/>
              </a:ext>
            </a:extLst>
          </p:cNvPr>
          <p:cNvCxnSpPr>
            <a:cxnSpLocks/>
            <a:stCxn id="29" idx="6"/>
            <a:endCxn id="73" idx="1"/>
          </p:cNvCxnSpPr>
          <p:nvPr/>
        </p:nvCxnSpPr>
        <p:spPr>
          <a:xfrm flipV="1">
            <a:off x="5281484" y="4436547"/>
            <a:ext cx="658238" cy="113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EDF036A-2A01-419B-01EA-977D6F14783A}"/>
              </a:ext>
            </a:extLst>
          </p:cNvPr>
          <p:cNvCxnSpPr>
            <a:cxnSpLocks/>
            <a:stCxn id="29" idx="6"/>
            <a:endCxn id="133" idx="1"/>
          </p:cNvCxnSpPr>
          <p:nvPr/>
        </p:nvCxnSpPr>
        <p:spPr>
          <a:xfrm flipV="1">
            <a:off x="5281484" y="5067329"/>
            <a:ext cx="658238" cy="5042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20E8429-F1EA-703F-B0A6-B19BEB17DADF}"/>
              </a:ext>
            </a:extLst>
          </p:cNvPr>
          <p:cNvCxnSpPr>
            <a:cxnSpLocks/>
            <a:stCxn id="29" idx="6"/>
            <a:endCxn id="134" idx="1"/>
          </p:cNvCxnSpPr>
          <p:nvPr/>
        </p:nvCxnSpPr>
        <p:spPr>
          <a:xfrm>
            <a:off x="5281484" y="5571540"/>
            <a:ext cx="658238" cy="126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3751414B-16F0-BD29-BC4E-DA2791C69AE8}"/>
              </a:ext>
            </a:extLst>
          </p:cNvPr>
          <p:cNvSpPr/>
          <p:nvPr/>
        </p:nvSpPr>
        <p:spPr>
          <a:xfrm>
            <a:off x="10222180" y="4241089"/>
            <a:ext cx="427382" cy="4055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4" name="Oval 163">
            <a:extLst>
              <a:ext uri="{FF2B5EF4-FFF2-40B4-BE49-F238E27FC236}">
                <a16:creationId xmlns:a16="http://schemas.microsoft.com/office/drawing/2014/main" id="{446CB1B6-2A99-6646-E8A9-43117357B3BF}"/>
              </a:ext>
            </a:extLst>
          </p:cNvPr>
          <p:cNvSpPr/>
          <p:nvPr/>
        </p:nvSpPr>
        <p:spPr>
          <a:xfrm>
            <a:off x="10222180" y="5483446"/>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Oval 164">
            <a:extLst>
              <a:ext uri="{FF2B5EF4-FFF2-40B4-BE49-F238E27FC236}">
                <a16:creationId xmlns:a16="http://schemas.microsoft.com/office/drawing/2014/main" id="{749055F4-3707-21A9-5B66-AFC0B3D129D4}"/>
              </a:ext>
            </a:extLst>
          </p:cNvPr>
          <p:cNvSpPr/>
          <p:nvPr/>
        </p:nvSpPr>
        <p:spPr>
          <a:xfrm>
            <a:off x="10222180" y="4856967"/>
            <a:ext cx="427382" cy="40551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6" name="Straight Arrow Connector 165">
            <a:extLst>
              <a:ext uri="{FF2B5EF4-FFF2-40B4-BE49-F238E27FC236}">
                <a16:creationId xmlns:a16="http://schemas.microsoft.com/office/drawing/2014/main" id="{1BAC68AF-6842-B377-8F7E-105E7CB16465}"/>
              </a:ext>
            </a:extLst>
          </p:cNvPr>
          <p:cNvCxnSpPr>
            <a:cxnSpLocks/>
            <a:stCxn id="73" idx="3"/>
            <a:endCxn id="163" idx="2"/>
          </p:cNvCxnSpPr>
          <p:nvPr/>
        </p:nvCxnSpPr>
        <p:spPr>
          <a:xfrm>
            <a:off x="8264631" y="4436547"/>
            <a:ext cx="1957549" cy="7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E7C91CC-E55B-0C39-2E66-D60F3524E55D}"/>
              </a:ext>
            </a:extLst>
          </p:cNvPr>
          <p:cNvCxnSpPr>
            <a:cxnSpLocks/>
            <a:stCxn id="133" idx="3"/>
            <a:endCxn id="165" idx="2"/>
          </p:cNvCxnSpPr>
          <p:nvPr/>
        </p:nvCxnSpPr>
        <p:spPr>
          <a:xfrm flipV="1">
            <a:off x="8264631" y="5059725"/>
            <a:ext cx="1957549" cy="7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DC896D5-FEF8-0CD3-DF17-1865FD84DAD2}"/>
              </a:ext>
            </a:extLst>
          </p:cNvPr>
          <p:cNvCxnSpPr>
            <a:cxnSpLocks/>
            <a:stCxn id="134" idx="3"/>
            <a:endCxn id="164" idx="2"/>
          </p:cNvCxnSpPr>
          <p:nvPr/>
        </p:nvCxnSpPr>
        <p:spPr>
          <a:xfrm flipV="1">
            <a:off x="8264631" y="5686204"/>
            <a:ext cx="1957549" cy="11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Content Placeholder 2">
            <a:extLst>
              <a:ext uri="{FF2B5EF4-FFF2-40B4-BE49-F238E27FC236}">
                <a16:creationId xmlns:a16="http://schemas.microsoft.com/office/drawing/2014/main" id="{12A61EE1-1B4F-F57F-E99E-4B5523AE8396}"/>
              </a:ext>
            </a:extLst>
          </p:cNvPr>
          <p:cNvSpPr txBox="1">
            <a:spLocks/>
          </p:cNvSpPr>
          <p:nvPr/>
        </p:nvSpPr>
        <p:spPr>
          <a:xfrm>
            <a:off x="8264631" y="3812882"/>
            <a:ext cx="1976972" cy="6468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1500" dirty="0"/>
              <a:t>Weighted average measurement</a:t>
            </a:r>
          </a:p>
        </p:txBody>
      </p:sp>
    </p:spTree>
    <p:extLst>
      <p:ext uri="{BB962C8B-B14F-4D97-AF65-F5344CB8AC3E}">
        <p14:creationId xmlns:p14="http://schemas.microsoft.com/office/powerpoint/2010/main" val="4159527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ur-coded on electronic circuit board">
            <a:extLst>
              <a:ext uri="{FF2B5EF4-FFF2-40B4-BE49-F238E27FC236}">
                <a16:creationId xmlns:a16="http://schemas.microsoft.com/office/drawing/2014/main" id="{B088380D-B3B5-4A41-EB8F-F78BCD67129F}"/>
              </a:ext>
            </a:extLst>
          </p:cNvPr>
          <p:cNvPicPr>
            <a:picLocks noChangeAspect="1"/>
          </p:cNvPicPr>
          <p:nvPr/>
        </p:nvPicPr>
        <p:blipFill rotWithShape="1">
          <a:blip r:embed="rId2">
            <a:duotone>
              <a:prstClr val="black"/>
              <a:schemeClr val="tx2">
                <a:tint val="45000"/>
                <a:satMod val="400000"/>
              </a:schemeClr>
            </a:duotone>
            <a:alphaModFix amt="30000"/>
          </a:blip>
          <a:srcRect t="4971" b="10123"/>
          <a:stretch/>
        </p:blipFill>
        <p:spPr>
          <a:xfrm>
            <a:off x="0" y="10"/>
            <a:ext cx="12191980" cy="6857990"/>
          </a:xfrm>
          <a:prstGeom prst="rect">
            <a:avLst/>
          </a:prstGeom>
        </p:spPr>
      </p:pic>
      <p:pic>
        <p:nvPicPr>
          <p:cNvPr id="14" name="Picture 13">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65E292D-0FF4-EAD7-16E4-854C1AD7E9F9}"/>
              </a:ext>
            </a:extLst>
          </p:cNvPr>
          <p:cNvSpPr>
            <a:spLocks noGrp="1"/>
          </p:cNvSpPr>
          <p:nvPr>
            <p:ph type="title"/>
          </p:nvPr>
        </p:nvSpPr>
        <p:spPr>
          <a:xfrm>
            <a:off x="2935941" y="425364"/>
            <a:ext cx="8610600" cy="1293028"/>
          </a:xfrm>
        </p:spPr>
        <p:txBody>
          <a:bodyPr>
            <a:normAutofit/>
          </a:bodyPr>
          <a:lstStyle/>
          <a:p>
            <a:r>
              <a:rPr lang="en-US" dirty="0"/>
              <a:t>Quantum Circuits and motivation</a:t>
            </a:r>
          </a:p>
        </p:txBody>
      </p:sp>
      <p:sp>
        <p:nvSpPr>
          <p:cNvPr id="6" name="Content Placeholder 5">
            <a:extLst>
              <a:ext uri="{FF2B5EF4-FFF2-40B4-BE49-F238E27FC236}">
                <a16:creationId xmlns:a16="http://schemas.microsoft.com/office/drawing/2014/main" id="{AC11ADBB-6E7C-4867-8C13-EE214E2A8A49}"/>
              </a:ext>
            </a:extLst>
          </p:cNvPr>
          <p:cNvSpPr>
            <a:spLocks noGrp="1"/>
          </p:cNvSpPr>
          <p:nvPr>
            <p:ph idx="1"/>
          </p:nvPr>
        </p:nvSpPr>
        <p:spPr>
          <a:xfrm>
            <a:off x="4518212" y="1804997"/>
            <a:ext cx="7422776" cy="5351929"/>
          </a:xfrm>
        </p:spPr>
        <p:txBody>
          <a:bodyPr>
            <a:normAutofit fontScale="92500" lnSpcReduction="10000"/>
          </a:bodyPr>
          <a:lstStyle/>
          <a:p>
            <a:pPr marL="0" indent="0">
              <a:buFont typeface="Arial" panose="020B0604020202020204" pitchFamily="34" charset="0"/>
              <a:buNone/>
            </a:pPr>
            <a:r>
              <a:rPr lang="en-US" sz="2400" dirty="0"/>
              <a:t>The quantum circuit used for this project can be seen on the right. The classical inputs are the values of each theta parameter and the classical outputs are the the three measurements taken. </a:t>
            </a:r>
          </a:p>
          <a:p>
            <a:pPr marL="0" indent="0">
              <a:buFont typeface="Arial" panose="020B0604020202020204" pitchFamily="34" charset="0"/>
              <a:buNone/>
            </a:pPr>
            <a:r>
              <a:rPr lang="en-US" sz="2400" dirty="0"/>
              <a:t>Quantum circuits used in these contexts often must remain small due to backpropagation limitations imposed by classical training of neural networks. However, genetic algorithms do not need to classically train networks and are heavily parallelizable, thus the quantum circuits may become significantly larger. Here, the quantum circuit size is limited by processor core availability. </a:t>
            </a:r>
          </a:p>
          <a:p>
            <a:pPr marL="0" indent="0">
              <a:buFont typeface="Arial" panose="020B0604020202020204" pitchFamily="34" charset="0"/>
              <a:buNone/>
            </a:pPr>
            <a:r>
              <a:rPr lang="en-US" sz="2400" dirty="0"/>
              <a:t>Motivation for this kind of quantum circuit comes from the nature of rotations of q-bits. The Hadamard induces a ”+” state which can be easily rotated by the Ry gates to produce a large variety of entangled states. </a:t>
            </a:r>
          </a:p>
          <a:p>
            <a:endParaRPr lang="en-US" dirty="0"/>
          </a:p>
        </p:txBody>
      </p:sp>
      <p:pic>
        <p:nvPicPr>
          <p:cNvPr id="7" name="Content Placeholder 3">
            <a:extLst>
              <a:ext uri="{FF2B5EF4-FFF2-40B4-BE49-F238E27FC236}">
                <a16:creationId xmlns:a16="http://schemas.microsoft.com/office/drawing/2014/main" id="{AFD2B420-D043-C8D1-7BC7-B700A9A6FB37}"/>
              </a:ext>
            </a:extLst>
          </p:cNvPr>
          <p:cNvPicPr>
            <a:picLocks noChangeAspect="1"/>
          </p:cNvPicPr>
          <p:nvPr/>
        </p:nvPicPr>
        <p:blipFill>
          <a:blip r:embed="rId4"/>
          <a:stretch>
            <a:fillRect/>
          </a:stretch>
        </p:blipFill>
        <p:spPr>
          <a:xfrm>
            <a:off x="361525" y="1871746"/>
            <a:ext cx="3795162" cy="1557254"/>
          </a:xfrm>
          <a:prstGeom prst="rect">
            <a:avLst/>
          </a:prstGeom>
        </p:spPr>
      </p:pic>
      <p:pic>
        <p:nvPicPr>
          <p:cNvPr id="2050" name="Picture 2" descr="Hybrid quantum-classical Neural Networks with PyTorch and Qiskit">
            <a:extLst>
              <a:ext uri="{FF2B5EF4-FFF2-40B4-BE49-F238E27FC236}">
                <a16:creationId xmlns:a16="http://schemas.microsoft.com/office/drawing/2014/main" id="{CB135423-2DFE-9386-C727-275CC346B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55" y="3859305"/>
            <a:ext cx="4137903" cy="161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0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C16D-B784-882C-ACFE-E194756F115D}"/>
              </a:ext>
            </a:extLst>
          </p:cNvPr>
          <p:cNvSpPr>
            <a:spLocks noGrp="1"/>
          </p:cNvSpPr>
          <p:nvPr>
            <p:ph type="title"/>
          </p:nvPr>
        </p:nvSpPr>
        <p:spPr>
          <a:xfrm>
            <a:off x="3236736" y="574003"/>
            <a:ext cx="8610600" cy="1293028"/>
          </a:xfrm>
        </p:spPr>
        <p:txBody>
          <a:bodyPr/>
          <a:lstStyle/>
          <a:p>
            <a:r>
              <a:rPr lang="en-US" dirty="0"/>
              <a:t>Simulations and expectations</a:t>
            </a:r>
          </a:p>
        </p:txBody>
      </p:sp>
      <p:pic>
        <p:nvPicPr>
          <p:cNvPr id="4" name="Content Placeholder 3">
            <a:extLst>
              <a:ext uri="{FF2B5EF4-FFF2-40B4-BE49-F238E27FC236}">
                <a16:creationId xmlns:a16="http://schemas.microsoft.com/office/drawing/2014/main" id="{33AEE877-7B0A-D30B-FD92-5FBAA9E9F2E8}"/>
              </a:ext>
            </a:extLst>
          </p:cNvPr>
          <p:cNvPicPr>
            <a:picLocks noGrp="1" noChangeAspect="1"/>
          </p:cNvPicPr>
          <p:nvPr>
            <p:ph idx="1"/>
          </p:nvPr>
        </p:nvPicPr>
        <p:blipFill>
          <a:blip r:embed="rId2"/>
          <a:stretch>
            <a:fillRect/>
          </a:stretch>
        </p:blipFill>
        <p:spPr>
          <a:xfrm>
            <a:off x="685800" y="4686232"/>
            <a:ext cx="2577876" cy="1928333"/>
          </a:xfrm>
          <a:prstGeom prst="rect">
            <a:avLst/>
          </a:prstGeom>
        </p:spPr>
      </p:pic>
      <p:pic>
        <p:nvPicPr>
          <p:cNvPr id="5" name="Picture 4">
            <a:extLst>
              <a:ext uri="{FF2B5EF4-FFF2-40B4-BE49-F238E27FC236}">
                <a16:creationId xmlns:a16="http://schemas.microsoft.com/office/drawing/2014/main" id="{10F0BB15-5C65-2A00-CC91-3B670D0F8E72}"/>
              </a:ext>
            </a:extLst>
          </p:cNvPr>
          <p:cNvPicPr>
            <a:picLocks noChangeAspect="1"/>
          </p:cNvPicPr>
          <p:nvPr/>
        </p:nvPicPr>
        <p:blipFill>
          <a:blip r:embed="rId3"/>
          <a:stretch>
            <a:fillRect/>
          </a:stretch>
        </p:blipFill>
        <p:spPr>
          <a:xfrm>
            <a:off x="685800" y="1867031"/>
            <a:ext cx="2577876" cy="256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5">
            <a:extLst>
              <a:ext uri="{FF2B5EF4-FFF2-40B4-BE49-F238E27FC236}">
                <a16:creationId xmlns:a16="http://schemas.microsoft.com/office/drawing/2014/main" id="{B4B4E358-5DF8-D39C-6555-DB5B1CCD91A5}"/>
              </a:ext>
            </a:extLst>
          </p:cNvPr>
          <p:cNvSpPr txBox="1">
            <a:spLocks/>
          </p:cNvSpPr>
          <p:nvPr/>
        </p:nvSpPr>
        <p:spPr>
          <a:xfrm>
            <a:off x="3617259" y="1777138"/>
            <a:ext cx="8230077" cy="49357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500" dirty="0"/>
              <a:t>The interest of this project is to compare classical to quantum genetic algorithms. One interesting way to see this is to launch a simulation where quantum predators compete against classical predators for limit food resources. The simulation can be seen on the left, where yellow dots are quantum predators, purple dots are classical predators, and white is food.</a:t>
            </a:r>
          </a:p>
          <a:p>
            <a:pPr marL="0" indent="0">
              <a:buFont typeface="Arial" panose="020B0604020202020204" pitchFamily="34" charset="0"/>
              <a:buNone/>
            </a:pPr>
            <a:r>
              <a:rPr lang="en-US" sz="2500" dirty="0"/>
              <a:t>The prediction is that the quantum algorithms perform slightly better, as the rotation of qubits is more closely related to the rotation of the rotation of the predator. However, quantum predators may be slower to evolve due to difficulties in evolving the quantum circuit’s parameters.</a:t>
            </a:r>
          </a:p>
          <a:p>
            <a:endParaRPr lang="en-US" dirty="0"/>
          </a:p>
        </p:txBody>
      </p:sp>
    </p:spTree>
    <p:extLst>
      <p:ext uri="{BB962C8B-B14F-4D97-AF65-F5344CB8AC3E}">
        <p14:creationId xmlns:p14="http://schemas.microsoft.com/office/powerpoint/2010/main" val="41980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D34E-460E-910E-5741-E9AD4A52CDFD}"/>
              </a:ext>
            </a:extLst>
          </p:cNvPr>
          <p:cNvSpPr>
            <a:spLocks noGrp="1"/>
          </p:cNvSpPr>
          <p:nvPr>
            <p:ph type="title"/>
          </p:nvPr>
        </p:nvSpPr>
        <p:spPr>
          <a:xfrm>
            <a:off x="320347" y="1495400"/>
            <a:ext cx="2313969" cy="1214407"/>
          </a:xfrm>
        </p:spPr>
        <p:txBody>
          <a:bodyPr/>
          <a:lstStyle/>
          <a:p>
            <a:r>
              <a:rPr lang="en-US" dirty="0"/>
              <a:t>Results</a:t>
            </a:r>
          </a:p>
        </p:txBody>
      </p:sp>
      <p:pic>
        <p:nvPicPr>
          <p:cNvPr id="7" name="Screen Recording 2023-02-03 at 7.04.22 AM.mov" descr="Screen Recording 2023-02-03 at 7.04.22 AM.mov">
            <a:hlinkClick r:id="" action="ppaction://media"/>
            <a:extLst>
              <a:ext uri="{FF2B5EF4-FFF2-40B4-BE49-F238E27FC236}">
                <a16:creationId xmlns:a16="http://schemas.microsoft.com/office/drawing/2014/main" id="{7131889D-6C3E-6D68-C874-EBF5353487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754060" y="143220"/>
            <a:ext cx="3924210" cy="392421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Screen Recording 2023-02-03 at 7.09.21 AM.mov" descr="Screen Recording 2023-02-03 at 7.09.21 AM.mov">
            <a:hlinkClick r:id="" action="ppaction://media"/>
            <a:extLst>
              <a:ext uri="{FF2B5EF4-FFF2-40B4-BE49-F238E27FC236}">
                <a16:creationId xmlns:a16="http://schemas.microsoft.com/office/drawing/2014/main" id="{09CD3E27-D198-578A-4B6B-C64238FC79E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6536" y="143220"/>
            <a:ext cx="3924210" cy="3918768"/>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727CDB9-776C-AC96-BEBF-5C70E9C0F56B}"/>
              </a:ext>
            </a:extLst>
          </p:cNvPr>
          <p:cNvPicPr>
            <a:picLocks noChangeAspect="1"/>
          </p:cNvPicPr>
          <p:nvPr/>
        </p:nvPicPr>
        <p:blipFill>
          <a:blip r:embed="rId8"/>
          <a:stretch>
            <a:fillRect/>
          </a:stretch>
        </p:blipFill>
        <p:spPr>
          <a:xfrm>
            <a:off x="4009555" y="4479998"/>
            <a:ext cx="3058441" cy="2234782"/>
          </a:xfrm>
          <a:prstGeom prst="rect">
            <a:avLst/>
          </a:prstGeom>
        </p:spPr>
      </p:pic>
      <p:pic>
        <p:nvPicPr>
          <p:cNvPr id="11" name="Picture 10">
            <a:extLst>
              <a:ext uri="{FF2B5EF4-FFF2-40B4-BE49-F238E27FC236}">
                <a16:creationId xmlns:a16="http://schemas.microsoft.com/office/drawing/2014/main" id="{AEAE92C0-83EB-1877-6F76-1595E987FC38}"/>
              </a:ext>
            </a:extLst>
          </p:cNvPr>
          <p:cNvPicPr>
            <a:picLocks noChangeAspect="1"/>
          </p:cNvPicPr>
          <p:nvPr/>
        </p:nvPicPr>
        <p:blipFill>
          <a:blip r:embed="rId9"/>
          <a:stretch>
            <a:fillRect/>
          </a:stretch>
        </p:blipFill>
        <p:spPr>
          <a:xfrm>
            <a:off x="8617184" y="4461508"/>
            <a:ext cx="3058441" cy="2253272"/>
          </a:xfrm>
          <a:prstGeom prst="rect">
            <a:avLst/>
          </a:prstGeom>
        </p:spPr>
      </p:pic>
      <p:sp>
        <p:nvSpPr>
          <p:cNvPr id="13" name="TextBox 12">
            <a:extLst>
              <a:ext uri="{FF2B5EF4-FFF2-40B4-BE49-F238E27FC236}">
                <a16:creationId xmlns:a16="http://schemas.microsoft.com/office/drawing/2014/main" id="{7A9D4F22-8589-6485-DC28-5AFE0896D299}"/>
              </a:ext>
            </a:extLst>
          </p:cNvPr>
          <p:cNvSpPr txBox="1"/>
          <p:nvPr/>
        </p:nvSpPr>
        <p:spPr>
          <a:xfrm>
            <a:off x="356428" y="2448673"/>
            <a:ext cx="3218389" cy="3416320"/>
          </a:xfrm>
          <a:prstGeom prst="rect">
            <a:avLst/>
          </a:prstGeom>
          <a:noFill/>
        </p:spPr>
        <p:txBody>
          <a:bodyPr wrap="square">
            <a:spAutoFit/>
          </a:bodyPr>
          <a:lstStyle/>
          <a:p>
            <a:pPr marL="0" indent="0">
              <a:buFont typeface="Arial" panose="020B0604020202020204" pitchFamily="34" charset="0"/>
              <a:buNone/>
            </a:pPr>
            <a:r>
              <a:rPr lang="en-US" sz="1800" dirty="0"/>
              <a:t>Two animations and corresponding population graphs, each seeded at a different random seed</a:t>
            </a:r>
            <a:r>
              <a:rPr lang="en-US" dirty="0"/>
              <a:t>.</a:t>
            </a:r>
          </a:p>
          <a:p>
            <a:pPr marL="0" indent="0">
              <a:buFont typeface="Arial" panose="020B0604020202020204" pitchFamily="34" charset="0"/>
              <a:buNone/>
            </a:pPr>
            <a:endParaRPr lang="en-US" sz="1800" dirty="0"/>
          </a:p>
          <a:p>
            <a:pPr marL="0" indent="0">
              <a:buFont typeface="Arial" panose="020B0604020202020204" pitchFamily="34" charset="0"/>
              <a:buNone/>
            </a:pPr>
            <a:r>
              <a:rPr lang="en-US" dirty="0"/>
              <a:t>More results can be found here:</a:t>
            </a:r>
          </a:p>
          <a:p>
            <a:pPr marL="0" indent="0">
              <a:buFont typeface="Arial" panose="020B0604020202020204" pitchFamily="34" charset="0"/>
              <a:buNone/>
            </a:pPr>
            <a:endParaRPr lang="en-US" dirty="0"/>
          </a:p>
          <a:p>
            <a:pPr marL="0" indent="0">
              <a:buFont typeface="Arial" panose="020B0604020202020204" pitchFamily="34" charset="0"/>
              <a:buNone/>
            </a:pPr>
            <a:r>
              <a:rPr lang="en-US" sz="1800" dirty="0">
                <a:hlinkClick r:id="rId10"/>
              </a:rPr>
              <a:t>https://</a:t>
            </a:r>
            <a:r>
              <a:rPr lang="en-US" sz="1800" dirty="0" err="1">
                <a:hlinkClick r:id="rId10"/>
              </a:rPr>
              <a:t>github.com</a:t>
            </a:r>
            <a:r>
              <a:rPr lang="en-US" sz="1800" dirty="0">
                <a:hlinkClick r:id="rId10"/>
              </a:rPr>
              <a:t>/</a:t>
            </a:r>
            <a:r>
              <a:rPr lang="en-US" sz="1800" dirty="0" err="1">
                <a:hlinkClick r:id="rId10"/>
              </a:rPr>
              <a:t>julius-heitkoetter</a:t>
            </a:r>
            <a:r>
              <a:rPr lang="en-US" sz="1800" dirty="0">
                <a:hlinkClick r:id="rId10"/>
              </a:rPr>
              <a:t>/</a:t>
            </a:r>
            <a:r>
              <a:rPr lang="en-US" sz="1800" dirty="0" err="1">
                <a:hlinkClick r:id="rId10"/>
              </a:rPr>
              <a:t>genetic_quantum_algorithm</a:t>
            </a:r>
            <a:r>
              <a:rPr lang="en-US" sz="1800" dirty="0">
                <a:hlinkClick r:id="rId10"/>
              </a:rPr>
              <a:t>/tree/main/</a:t>
            </a:r>
            <a:r>
              <a:rPr lang="en-US" sz="1800" dirty="0" err="1">
                <a:hlinkClick r:id="rId10"/>
              </a:rPr>
              <a:t>sample_outputs</a:t>
            </a:r>
            <a:endParaRPr lang="en-US" sz="1800" dirty="0"/>
          </a:p>
        </p:txBody>
      </p:sp>
    </p:spTree>
    <p:extLst>
      <p:ext uri="{BB962C8B-B14F-4D97-AF65-F5344CB8AC3E}">
        <p14:creationId xmlns:p14="http://schemas.microsoft.com/office/powerpoint/2010/main" val="5114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8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7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90C2-E870-3FEB-E151-B51B3EFA61B7}"/>
              </a:ext>
            </a:extLst>
          </p:cNvPr>
          <p:cNvSpPr>
            <a:spLocks noGrp="1"/>
          </p:cNvSpPr>
          <p:nvPr>
            <p:ph type="title"/>
          </p:nvPr>
        </p:nvSpPr>
        <p:spPr>
          <a:xfrm>
            <a:off x="2245659" y="764373"/>
            <a:ext cx="9260541" cy="1293028"/>
          </a:xfrm>
        </p:spPr>
        <p:txBody>
          <a:bodyPr/>
          <a:lstStyle/>
          <a:p>
            <a:r>
              <a:rPr lang="en-US" dirty="0"/>
              <a:t>Conclusions and improvements</a:t>
            </a:r>
          </a:p>
        </p:txBody>
      </p:sp>
      <p:sp>
        <p:nvSpPr>
          <p:cNvPr id="3" name="Content Placeholder 2">
            <a:extLst>
              <a:ext uri="{FF2B5EF4-FFF2-40B4-BE49-F238E27FC236}">
                <a16:creationId xmlns:a16="http://schemas.microsoft.com/office/drawing/2014/main" id="{38C28533-7020-CA23-22BF-2B67B921D8DA}"/>
              </a:ext>
            </a:extLst>
          </p:cNvPr>
          <p:cNvSpPr>
            <a:spLocks noGrp="1"/>
          </p:cNvSpPr>
          <p:nvPr>
            <p:ph idx="1"/>
          </p:nvPr>
        </p:nvSpPr>
        <p:spPr>
          <a:xfrm>
            <a:off x="685800" y="2194560"/>
            <a:ext cx="10820400" cy="4354158"/>
          </a:xfrm>
        </p:spPr>
        <p:txBody>
          <a:bodyPr>
            <a:normAutofit/>
          </a:bodyPr>
          <a:lstStyle/>
          <a:p>
            <a:pPr marL="0" indent="0">
              <a:buNone/>
            </a:pPr>
            <a:r>
              <a:rPr lang="en-US" dirty="0"/>
              <a:t>Overall, the predators seem to evolve towards being able to eat the food at a better rate. Most of the simulations show predators learning to sprint forward when there is no food around and collect food in a circular pattern once they get to it. </a:t>
            </a:r>
          </a:p>
          <a:p>
            <a:pPr marL="0" indent="0">
              <a:buNone/>
            </a:pPr>
            <a:r>
              <a:rPr lang="en-US" dirty="0"/>
              <a:t>Populations tend to fluctuate up and down, due to fluctuations in food availability. However, overall there appears to be a trend upward in some simulations (including the left one on the previous slide).</a:t>
            </a:r>
          </a:p>
          <a:p>
            <a:pPr marL="0" indent="0">
              <a:buNone/>
            </a:pPr>
            <a:r>
              <a:rPr lang="en-US" dirty="0"/>
              <a:t>Most of the simulations show quantum domination. However, the classical predators do out-compete the quantum  sometimes.</a:t>
            </a:r>
          </a:p>
          <a:p>
            <a:pPr marL="0" indent="0">
              <a:buNone/>
            </a:pPr>
            <a:r>
              <a:rPr lang="en-US" dirty="0"/>
              <a:t>Further analysis can be done to optimize both kinds of predators (including building better quantum circuits) and adding in sophistications to the simulation (such as moving prey)</a:t>
            </a:r>
          </a:p>
        </p:txBody>
      </p:sp>
    </p:spTree>
    <p:extLst>
      <p:ext uri="{BB962C8B-B14F-4D97-AF65-F5344CB8AC3E}">
        <p14:creationId xmlns:p14="http://schemas.microsoft.com/office/powerpoint/2010/main" val="4042660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565</TotalTime>
  <Words>983</Words>
  <Application>Microsoft Macintosh PowerPoint</Application>
  <PresentationFormat>Widescreen</PresentationFormat>
  <Paragraphs>66</Paragraphs>
  <Slides>10</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Vapor Trail</vt:lpstr>
      <vt:lpstr>Quantum vs classical genetic algorithms</vt:lpstr>
      <vt:lpstr>Genetic Algorithms</vt:lpstr>
      <vt:lpstr>The predators</vt:lpstr>
      <vt:lpstr>Predator Evolution</vt:lpstr>
      <vt:lpstr>Quantum Predators</vt:lpstr>
      <vt:lpstr>Quantum Circuits and motivation</vt:lpstr>
      <vt:lpstr>Simulations and expectations</vt:lpstr>
      <vt:lpstr>Results</vt:lpstr>
      <vt:lpstr>Conclusions and improvements</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vs classical genetic algorithms</dc:title>
  <dc:creator>Julius C Heitkoetter</dc:creator>
  <cp:lastModifiedBy>Julius C Heitkoetter</cp:lastModifiedBy>
  <cp:revision>4</cp:revision>
  <dcterms:created xsi:type="dcterms:W3CDTF">2023-02-03T03:07:58Z</dcterms:created>
  <dcterms:modified xsi:type="dcterms:W3CDTF">2023-02-03T12:33:04Z</dcterms:modified>
</cp:coreProperties>
</file>